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2" r:id="rId2"/>
    <p:sldId id="303" r:id="rId3"/>
    <p:sldId id="304" r:id="rId4"/>
    <p:sldId id="296" r:id="rId5"/>
    <p:sldId id="308" r:id="rId6"/>
    <p:sldId id="298" r:id="rId7"/>
    <p:sldId id="287" r:id="rId8"/>
    <p:sldId id="257" r:id="rId9"/>
    <p:sldId id="288" r:id="rId10"/>
    <p:sldId id="286" r:id="rId11"/>
    <p:sldId id="310" r:id="rId12"/>
    <p:sldId id="260" r:id="rId13"/>
    <p:sldId id="314" r:id="rId14"/>
    <p:sldId id="311" r:id="rId15"/>
    <p:sldId id="264" r:id="rId16"/>
    <p:sldId id="266" r:id="rId17"/>
    <p:sldId id="267" r:id="rId18"/>
    <p:sldId id="268" r:id="rId19"/>
    <p:sldId id="269" r:id="rId20"/>
    <p:sldId id="291" r:id="rId21"/>
    <p:sldId id="270" r:id="rId22"/>
    <p:sldId id="289" r:id="rId23"/>
    <p:sldId id="271" r:id="rId24"/>
    <p:sldId id="272" r:id="rId25"/>
    <p:sldId id="273" r:id="rId26"/>
    <p:sldId id="274" r:id="rId27"/>
    <p:sldId id="275" r:id="rId28"/>
    <p:sldId id="276" r:id="rId29"/>
    <p:sldId id="277" r:id="rId30"/>
    <p:sldId id="278" r:id="rId31"/>
    <p:sldId id="279" r:id="rId32"/>
    <p:sldId id="280" r:id="rId33"/>
    <p:sldId id="281" r:id="rId34"/>
    <p:sldId id="300" r:id="rId35"/>
    <p:sldId id="282" r:id="rId36"/>
    <p:sldId id="283" r:id="rId37"/>
    <p:sldId id="284" r:id="rId38"/>
    <p:sldId id="292" r:id="rId39"/>
    <p:sldId id="285" r:id="rId40"/>
  </p:sldIdLst>
  <p:sldSz cx="18288000" cy="10287000"/>
  <p:notesSz cx="6858000" cy="9144000"/>
  <p:embeddedFontLst>
    <p:embeddedFont>
      <p:font typeface="29LT Zarid Slab ExtraLight Bold" panose="020B0604020202020204" charset="0"/>
      <p:regular r:id="rId41"/>
      <p:bold r:id="rId42"/>
      <p:italic r:id="rId43"/>
    </p:embeddedFont>
    <p:embeddedFont>
      <p:font typeface="29LT Zarid Slab SemiBold" panose="020B0604020202020204" charset="-78"/>
      <p:regular r:id="rId44"/>
    </p:embeddedFont>
    <p:embeddedFont>
      <p:font typeface="Cairo" panose="020B0604020202020204" charset="-78"/>
      <p:regular r:id="rId45"/>
      <p:bold r:id="rId46"/>
    </p:embeddedFont>
    <p:embeddedFont>
      <p:font typeface="Calibri" panose="020F0502020204030204" pitchFamily="34" charset="0"/>
      <p:regular r:id="rId47"/>
      <p:bold r:id="rId48"/>
      <p:italic r:id="rId49"/>
      <p:boldItalic r:id="rId50"/>
    </p:embeddedFont>
    <p:embeddedFont>
      <p:font typeface="Roboto Bold" panose="020B0604020202020204" charset="0"/>
      <p:regular r:id="rId41"/>
      <p:bold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E39"/>
    <a:srgbClr val="182633"/>
    <a:srgbClr val="474D49"/>
    <a:srgbClr val="343A35"/>
    <a:srgbClr val="C69A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5" autoAdjust="0"/>
    <p:restoredTop sz="95617" autoAdjust="0"/>
  </p:normalViewPr>
  <p:slideViewPr>
    <p:cSldViewPr>
      <p:cViewPr varScale="1">
        <p:scale>
          <a:sx n="74" d="100"/>
          <a:sy n="74" d="100"/>
        </p:scale>
        <p:origin x="28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6488C-8BEE-0D4E-800C-3DB5053D8352}" type="doc">
      <dgm:prSet loTypeId="urn:microsoft.com/office/officeart/2005/8/layout/cycle6" loCatId="" qsTypeId="urn:microsoft.com/office/officeart/2005/8/quickstyle/simple1" qsCatId="simple" csTypeId="urn:microsoft.com/office/officeart/2005/8/colors/accent1_2" csCatId="accent1" phldr="1"/>
      <dgm:spPr/>
      <dgm:t>
        <a:bodyPr/>
        <a:lstStyle/>
        <a:p>
          <a:pPr rtl="1"/>
          <a:endParaRPr lang="ar-SA"/>
        </a:p>
      </dgm:t>
    </dgm:pt>
    <dgm:pt modelId="{3FB5EFF5-5646-FF48-9D42-F105DFAFD20E}">
      <dgm:prSet phldrT="[نص]" custT="1"/>
      <dgm:spPr>
        <a:solidFill>
          <a:schemeClr val="bg2">
            <a:lumMod val="90000"/>
          </a:schemeClr>
        </a:solidFill>
      </dgm:spPr>
      <dgm:t>
        <a:bodyPr/>
        <a:lstStyle/>
        <a:p>
          <a:pPr rtl="1">
            <a:buFont typeface="Arial" panose="020B0604020202020204" pitchFamily="34" charset="0"/>
            <a:buChar char="•"/>
          </a:pPr>
          <a:r>
            <a:rPr lang="en-US" sz="2400" b="1" dirty="0">
              <a:solidFill>
                <a:srgbClr val="202E39"/>
              </a:solidFill>
            </a:rPr>
            <a:t>Supports the digitization of more than 95 hotel services</a:t>
          </a:r>
          <a:endParaRPr lang="ar-SA" sz="2400" b="1" dirty="0">
            <a:solidFill>
              <a:srgbClr val="202E39"/>
            </a:solidFill>
          </a:endParaRPr>
        </a:p>
      </dgm:t>
    </dgm:pt>
    <dgm:pt modelId="{B110D1F6-9401-CC47-8564-A446634A702A}" type="parTrans" cxnId="{D3A79B22-660C-604C-9C39-DE3399AA9767}">
      <dgm:prSet/>
      <dgm:spPr/>
      <dgm:t>
        <a:bodyPr/>
        <a:lstStyle/>
        <a:p>
          <a:pPr rtl="1"/>
          <a:endParaRPr lang="ar-SA"/>
        </a:p>
      </dgm:t>
    </dgm:pt>
    <dgm:pt modelId="{43D9430E-FCCC-5B4A-9C6D-F464220F2F86}" type="sibTrans" cxnId="{D3A79B22-660C-604C-9C39-DE3399AA9767}">
      <dgm:prSet/>
      <dgm:spPr>
        <a:ln>
          <a:solidFill>
            <a:srgbClr val="202E39"/>
          </a:solidFill>
        </a:ln>
      </dgm:spPr>
      <dgm:t>
        <a:bodyPr/>
        <a:lstStyle/>
        <a:p>
          <a:pPr rtl="1"/>
          <a:endParaRPr lang="ar-SA"/>
        </a:p>
      </dgm:t>
    </dgm:pt>
    <dgm:pt modelId="{B1EDE766-5A27-384C-B7C3-5614B3DE3D49}">
      <dgm:prSet custT="1"/>
      <dgm:spPr>
        <a:solidFill>
          <a:srgbClr val="202E39"/>
        </a:solidFill>
      </dgm:spPr>
      <dgm:t>
        <a:bodyPr/>
        <a:lstStyle/>
        <a:p>
          <a:pPr rtl="1">
            <a:buFont typeface="Arial" panose="020B0604020202020204" pitchFamily="34" charset="0"/>
            <a:buChar char="•"/>
          </a:pPr>
          <a:r>
            <a:rPr lang="en-US" sz="2400" b="1" spc="-78" dirty="0">
              <a:solidFill>
                <a:schemeClr val="bg1"/>
              </a:solidFill>
            </a:rPr>
            <a:t>Increases the rate of returning customers by 35%</a:t>
          </a:r>
          <a:endParaRPr lang="ar-SA" sz="2400" b="1" dirty="0">
            <a:solidFill>
              <a:schemeClr val="bg1"/>
            </a:solidFill>
          </a:endParaRPr>
        </a:p>
      </dgm:t>
    </dgm:pt>
    <dgm:pt modelId="{4ADC74B7-9A0D-0D4D-A416-C0CC0FA52277}" type="parTrans" cxnId="{D4E9CA12-7F4B-DC41-9040-DD7361A8C250}">
      <dgm:prSet/>
      <dgm:spPr/>
      <dgm:t>
        <a:bodyPr/>
        <a:lstStyle/>
        <a:p>
          <a:pPr rtl="1"/>
          <a:endParaRPr lang="ar-SA"/>
        </a:p>
      </dgm:t>
    </dgm:pt>
    <dgm:pt modelId="{3372BBA0-9F46-1746-95A9-97FBA579395D}" type="sibTrans" cxnId="{D4E9CA12-7F4B-DC41-9040-DD7361A8C250}">
      <dgm:prSet/>
      <dgm:spPr>
        <a:ln>
          <a:solidFill>
            <a:srgbClr val="202E39"/>
          </a:solidFill>
        </a:ln>
      </dgm:spPr>
      <dgm:t>
        <a:bodyPr/>
        <a:lstStyle/>
        <a:p>
          <a:pPr rtl="1"/>
          <a:endParaRPr lang="ar-SA"/>
        </a:p>
      </dgm:t>
    </dgm:pt>
    <dgm:pt modelId="{08C63845-05DF-D546-9BA7-E9566B6C9E51}">
      <dgm:prSet custT="1"/>
      <dgm:spPr>
        <a:solidFill>
          <a:srgbClr val="C69A66"/>
        </a:solidFill>
      </dgm:spPr>
      <dgm:t>
        <a:bodyPr/>
        <a:lstStyle/>
        <a:p>
          <a:pPr rtl="1">
            <a:buFont typeface="Arial" panose="020B0604020202020204" pitchFamily="34" charset="0"/>
            <a:buChar char="•"/>
          </a:pPr>
          <a:r>
            <a:rPr lang="en-US" sz="2400" b="1" dirty="0">
              <a:solidFill>
                <a:schemeClr val="bg1"/>
              </a:solidFill>
            </a:rPr>
            <a:t>Offers more than 130 languages</a:t>
          </a:r>
          <a:endParaRPr lang="ar-SA" sz="2400" b="1" dirty="0">
            <a:solidFill>
              <a:schemeClr val="bg1"/>
            </a:solidFill>
          </a:endParaRPr>
        </a:p>
      </dgm:t>
    </dgm:pt>
    <dgm:pt modelId="{7A37315F-B59F-0B4E-9072-433F9769BBD3}" type="parTrans" cxnId="{24E5E77C-E012-6444-9BE5-F2BF77450B4A}">
      <dgm:prSet/>
      <dgm:spPr/>
      <dgm:t>
        <a:bodyPr/>
        <a:lstStyle/>
        <a:p>
          <a:pPr rtl="1"/>
          <a:endParaRPr lang="ar-SA"/>
        </a:p>
      </dgm:t>
    </dgm:pt>
    <dgm:pt modelId="{182626A8-F3FF-5D49-B763-B51EDD606959}" type="sibTrans" cxnId="{24E5E77C-E012-6444-9BE5-F2BF77450B4A}">
      <dgm:prSet/>
      <dgm:spPr>
        <a:ln>
          <a:solidFill>
            <a:srgbClr val="202E39"/>
          </a:solidFill>
        </a:ln>
      </dgm:spPr>
      <dgm:t>
        <a:bodyPr/>
        <a:lstStyle/>
        <a:p>
          <a:pPr rtl="1"/>
          <a:endParaRPr lang="ar-SA"/>
        </a:p>
      </dgm:t>
    </dgm:pt>
    <dgm:pt modelId="{6ADA5932-2EDD-A44C-B88A-02BEFA6CA59D}">
      <dgm:prSet custT="1"/>
      <dgm:spPr>
        <a:solidFill>
          <a:srgbClr val="202E39"/>
        </a:solidFill>
      </dgm:spPr>
      <dgm:t>
        <a:bodyPr/>
        <a:lstStyle/>
        <a:p>
          <a:pPr rtl="1">
            <a:buFont typeface="Arial" panose="020B0604020202020204" pitchFamily="34" charset="0"/>
            <a:buChar char="•"/>
          </a:pPr>
          <a:r>
            <a:rPr lang="en-US" sz="2400" b="1" dirty="0">
              <a:solidFill>
                <a:schemeClr val="bg1"/>
              </a:solidFill>
            </a:rPr>
            <a:t>Increases the rate of service requests by 40%</a:t>
          </a:r>
          <a:endParaRPr lang="ar-SA" sz="2400" b="1" dirty="0">
            <a:solidFill>
              <a:schemeClr val="bg1"/>
            </a:solidFill>
          </a:endParaRPr>
        </a:p>
      </dgm:t>
    </dgm:pt>
    <dgm:pt modelId="{997CEFD4-7B67-B14C-A6D8-941E54AB5779}" type="parTrans" cxnId="{ED3EA84B-9CB4-5140-8743-42921446F808}">
      <dgm:prSet/>
      <dgm:spPr/>
      <dgm:t>
        <a:bodyPr/>
        <a:lstStyle/>
        <a:p>
          <a:pPr rtl="1"/>
          <a:endParaRPr lang="ar-SA"/>
        </a:p>
      </dgm:t>
    </dgm:pt>
    <dgm:pt modelId="{2272D57B-E0A4-964B-86E8-D27D95552728}" type="sibTrans" cxnId="{ED3EA84B-9CB4-5140-8743-42921446F808}">
      <dgm:prSet/>
      <dgm:spPr>
        <a:ln>
          <a:solidFill>
            <a:srgbClr val="202E39"/>
          </a:solidFill>
        </a:ln>
      </dgm:spPr>
      <dgm:t>
        <a:bodyPr/>
        <a:lstStyle/>
        <a:p>
          <a:pPr rtl="1"/>
          <a:endParaRPr lang="ar-SA"/>
        </a:p>
      </dgm:t>
    </dgm:pt>
    <dgm:pt modelId="{9EBF1199-20A9-904A-B9E1-77420C38330E}">
      <dgm:prSet custT="1"/>
      <dgm:spPr>
        <a:solidFill>
          <a:schemeClr val="bg2">
            <a:lumMod val="90000"/>
          </a:schemeClr>
        </a:solidFill>
      </dgm:spPr>
      <dgm:t>
        <a:bodyPr/>
        <a:lstStyle/>
        <a:p>
          <a:pPr rtl="1">
            <a:buFont typeface="Arial" panose="020B0604020202020204" pitchFamily="34" charset="0"/>
            <a:buChar char="•"/>
          </a:pPr>
          <a:r>
            <a:rPr lang="en-US" sz="2400" b="1" dirty="0">
              <a:solidFill>
                <a:srgbClr val="202E39"/>
              </a:solidFill>
            </a:rPr>
            <a:t>Reduces employment cost by 25%</a:t>
          </a:r>
          <a:endParaRPr lang="ar-SA" sz="2400" b="1" dirty="0">
            <a:solidFill>
              <a:srgbClr val="202E39"/>
            </a:solidFill>
          </a:endParaRPr>
        </a:p>
      </dgm:t>
    </dgm:pt>
    <dgm:pt modelId="{30136721-61CC-1149-B463-D279F9666D28}" type="parTrans" cxnId="{49417E14-7C2F-3A48-A5C1-EFC723156864}">
      <dgm:prSet/>
      <dgm:spPr/>
      <dgm:t>
        <a:bodyPr/>
        <a:lstStyle/>
        <a:p>
          <a:pPr rtl="1"/>
          <a:endParaRPr lang="ar-SA"/>
        </a:p>
      </dgm:t>
    </dgm:pt>
    <dgm:pt modelId="{E2154A8E-BA3A-7549-95A6-1413001D1554}" type="sibTrans" cxnId="{49417E14-7C2F-3A48-A5C1-EFC723156864}">
      <dgm:prSet/>
      <dgm:spPr>
        <a:ln>
          <a:solidFill>
            <a:srgbClr val="202E39"/>
          </a:solidFill>
        </a:ln>
      </dgm:spPr>
      <dgm:t>
        <a:bodyPr/>
        <a:lstStyle/>
        <a:p>
          <a:pPr rtl="1"/>
          <a:endParaRPr lang="ar-SA"/>
        </a:p>
      </dgm:t>
    </dgm:pt>
    <dgm:pt modelId="{CB79B50A-5880-BE42-8E23-1375DFC79FE7}">
      <dgm:prSet custT="1"/>
      <dgm:spPr>
        <a:solidFill>
          <a:srgbClr val="202E39"/>
        </a:solidFill>
      </dgm:spPr>
      <dgm:t>
        <a:bodyPr/>
        <a:lstStyle/>
        <a:p>
          <a:pPr rtl="1">
            <a:buFont typeface="Arial" panose="020B0604020202020204" pitchFamily="34" charset="0"/>
            <a:buChar char="•"/>
          </a:pPr>
          <a:r>
            <a:rPr lang="en-US" sz="2400" b="1" dirty="0">
              <a:solidFill>
                <a:schemeClr val="bg1"/>
              </a:solidFill>
            </a:rPr>
            <a:t>Improves the quality of work by 70%  </a:t>
          </a:r>
          <a:endParaRPr lang="ar-SA" sz="2400" b="1" dirty="0">
            <a:solidFill>
              <a:schemeClr val="bg1"/>
            </a:solidFill>
          </a:endParaRPr>
        </a:p>
      </dgm:t>
    </dgm:pt>
    <dgm:pt modelId="{EA396A66-56DA-9244-8A03-39DB2535844D}" type="parTrans" cxnId="{7D5B9E7E-8F92-0948-8228-1412B4613B83}">
      <dgm:prSet/>
      <dgm:spPr/>
      <dgm:t>
        <a:bodyPr/>
        <a:lstStyle/>
        <a:p>
          <a:pPr rtl="1"/>
          <a:endParaRPr lang="ar-SA"/>
        </a:p>
      </dgm:t>
    </dgm:pt>
    <dgm:pt modelId="{CA5BB6CB-700F-8747-A276-544EA2471009}" type="sibTrans" cxnId="{7D5B9E7E-8F92-0948-8228-1412B4613B83}">
      <dgm:prSet/>
      <dgm:spPr>
        <a:ln>
          <a:solidFill>
            <a:srgbClr val="202E39"/>
          </a:solidFill>
        </a:ln>
      </dgm:spPr>
      <dgm:t>
        <a:bodyPr/>
        <a:lstStyle/>
        <a:p>
          <a:pPr rtl="1"/>
          <a:endParaRPr lang="ar-SA"/>
        </a:p>
      </dgm:t>
    </dgm:pt>
    <dgm:pt modelId="{5D35DF72-18A4-7D42-A178-553F118A2404}">
      <dgm:prSet custT="1"/>
      <dgm:spPr>
        <a:solidFill>
          <a:srgbClr val="C69A66"/>
        </a:solidFill>
      </dgm:spPr>
      <dgm:t>
        <a:bodyPr/>
        <a:lstStyle/>
        <a:p>
          <a:pPr rtl="1">
            <a:buFont typeface="Arial" panose="020B0604020202020204" pitchFamily="34" charset="0"/>
            <a:buChar char="•"/>
          </a:pPr>
          <a:r>
            <a:rPr lang="en-US" sz="2400" b="1" dirty="0">
              <a:solidFill>
                <a:schemeClr val="bg1"/>
              </a:solidFill>
            </a:rPr>
            <a:t>Contributes in achieving more revenues by 20%</a:t>
          </a:r>
          <a:r>
            <a:rPr lang="ar-SA" sz="2400" b="1" dirty="0">
              <a:solidFill>
                <a:schemeClr val="bg1"/>
              </a:solidFill>
            </a:rPr>
            <a:t> </a:t>
          </a:r>
        </a:p>
      </dgm:t>
    </dgm:pt>
    <dgm:pt modelId="{22644EC6-63C8-A541-9D5D-CAEB0B76F963}" type="parTrans" cxnId="{99D3C93A-71CA-BD4F-A4BB-9CBCCBBCA9D5}">
      <dgm:prSet/>
      <dgm:spPr/>
      <dgm:t>
        <a:bodyPr/>
        <a:lstStyle/>
        <a:p>
          <a:pPr rtl="1"/>
          <a:endParaRPr lang="ar-SA"/>
        </a:p>
      </dgm:t>
    </dgm:pt>
    <dgm:pt modelId="{6C1CFE83-CFFB-CB4F-84A4-4083A1C6DBB0}" type="sibTrans" cxnId="{99D3C93A-71CA-BD4F-A4BB-9CBCCBBCA9D5}">
      <dgm:prSet/>
      <dgm:spPr>
        <a:ln>
          <a:solidFill>
            <a:srgbClr val="202E39"/>
          </a:solidFill>
        </a:ln>
      </dgm:spPr>
      <dgm:t>
        <a:bodyPr/>
        <a:lstStyle/>
        <a:p>
          <a:pPr rtl="1"/>
          <a:endParaRPr lang="ar-SA"/>
        </a:p>
      </dgm:t>
    </dgm:pt>
    <dgm:pt modelId="{D87F7408-1CEA-3747-B3E4-FFEA7A5EDE98}">
      <dgm:prSet custT="1"/>
      <dgm:spPr>
        <a:solidFill>
          <a:schemeClr val="bg2">
            <a:lumMod val="90000"/>
          </a:schemeClr>
        </a:solidFill>
      </dgm:spPr>
      <dgm:t>
        <a:bodyPr/>
        <a:lstStyle/>
        <a:p>
          <a:pPr rtl="0">
            <a:buFont typeface="Arial" panose="020B0604020202020204" pitchFamily="34" charset="0"/>
            <a:buChar char="•"/>
          </a:pPr>
          <a:r>
            <a:rPr lang="en-US" sz="2400" b="1" dirty="0">
              <a:solidFill>
                <a:srgbClr val="202E39"/>
              </a:solidFill>
              <a:latin typeface="+mn-lt"/>
            </a:rPr>
            <a:t>Increase the number of visits to social media platforms by 25%</a:t>
          </a:r>
          <a:endParaRPr lang="ar-SA" sz="2400" b="1" dirty="0">
            <a:solidFill>
              <a:srgbClr val="202E39"/>
            </a:solidFill>
            <a:latin typeface="+mn-lt"/>
          </a:endParaRPr>
        </a:p>
      </dgm:t>
    </dgm:pt>
    <dgm:pt modelId="{2A6D2813-A192-AF40-AF74-3985DD16F643}" type="parTrans" cxnId="{3B6C0517-CA84-1D4D-86E3-82C96023AB52}">
      <dgm:prSet/>
      <dgm:spPr/>
      <dgm:t>
        <a:bodyPr/>
        <a:lstStyle/>
        <a:p>
          <a:pPr rtl="1"/>
          <a:endParaRPr lang="ar-SA"/>
        </a:p>
      </dgm:t>
    </dgm:pt>
    <dgm:pt modelId="{71F93258-8EF5-104E-AD3F-40A3BC89EE33}" type="sibTrans" cxnId="{3B6C0517-CA84-1D4D-86E3-82C96023AB52}">
      <dgm:prSet/>
      <dgm:spPr>
        <a:ln w="12700">
          <a:solidFill>
            <a:srgbClr val="202E39"/>
          </a:solidFill>
        </a:ln>
      </dgm:spPr>
      <dgm:t>
        <a:bodyPr/>
        <a:lstStyle/>
        <a:p>
          <a:pPr rtl="1"/>
          <a:endParaRPr lang="ar-SA"/>
        </a:p>
      </dgm:t>
    </dgm:pt>
    <dgm:pt modelId="{C3F2A27F-A7EC-F649-B6D7-C77DA4D4023B}">
      <dgm:prSet custT="1"/>
      <dgm:spPr>
        <a:solidFill>
          <a:srgbClr val="C69A66"/>
        </a:solidFill>
      </dgm:spPr>
      <dgm:t>
        <a:bodyPr/>
        <a:lstStyle/>
        <a:p>
          <a:pPr rtl="1">
            <a:buFont typeface="Arial" panose="020B0604020202020204" pitchFamily="34" charset="0"/>
            <a:buChar char="•"/>
          </a:pPr>
          <a:r>
            <a:rPr lang="en-US" sz="2400" b="1" dirty="0">
              <a:solidFill>
                <a:schemeClr val="bg1"/>
              </a:solidFill>
            </a:rPr>
            <a:t>Contributes in the advancement of the system services within 80%</a:t>
          </a:r>
          <a:r>
            <a:rPr lang="ar-SA" sz="2400" b="1" dirty="0">
              <a:solidFill>
                <a:schemeClr val="bg1"/>
              </a:solidFill>
            </a:rPr>
            <a:t> </a:t>
          </a:r>
        </a:p>
      </dgm:t>
    </dgm:pt>
    <dgm:pt modelId="{6A1E82E3-0CD9-8248-8006-7BE4520942B4}" type="parTrans" cxnId="{AD8824EA-A804-C14A-8E83-AF5BC283462D}">
      <dgm:prSet/>
      <dgm:spPr/>
      <dgm:t>
        <a:bodyPr/>
        <a:lstStyle/>
        <a:p>
          <a:pPr rtl="1"/>
          <a:endParaRPr lang="ar-SA"/>
        </a:p>
      </dgm:t>
    </dgm:pt>
    <dgm:pt modelId="{CB0D897D-D9E2-F944-ABC1-EC0D7046C120}" type="sibTrans" cxnId="{AD8824EA-A804-C14A-8E83-AF5BC283462D}">
      <dgm:prSet/>
      <dgm:spPr>
        <a:ln>
          <a:solidFill>
            <a:srgbClr val="202E39"/>
          </a:solidFill>
        </a:ln>
      </dgm:spPr>
      <dgm:t>
        <a:bodyPr/>
        <a:lstStyle/>
        <a:p>
          <a:pPr rtl="1"/>
          <a:endParaRPr lang="ar-SA"/>
        </a:p>
      </dgm:t>
    </dgm:pt>
    <dgm:pt modelId="{9CB69798-75D7-C849-811D-DCFC930C87CF}" type="pres">
      <dgm:prSet presAssocID="{2306488C-8BEE-0D4E-800C-3DB5053D8352}" presName="cycle" presStyleCnt="0">
        <dgm:presLayoutVars>
          <dgm:dir/>
          <dgm:resizeHandles val="exact"/>
        </dgm:presLayoutVars>
      </dgm:prSet>
      <dgm:spPr/>
    </dgm:pt>
    <dgm:pt modelId="{10C295DA-6F1A-9D4C-BDFF-2F70987E702B}" type="pres">
      <dgm:prSet presAssocID="{3FB5EFF5-5646-FF48-9D42-F105DFAFD20E}" presName="node" presStyleLbl="node1" presStyleIdx="0" presStyleCnt="9" custScaleX="139011" custScaleY="147531" custRadScaleRad="102690">
        <dgm:presLayoutVars>
          <dgm:bulletEnabled val="1"/>
        </dgm:presLayoutVars>
      </dgm:prSet>
      <dgm:spPr/>
    </dgm:pt>
    <dgm:pt modelId="{F5C7ABE5-DC75-394B-9505-35208874B961}" type="pres">
      <dgm:prSet presAssocID="{3FB5EFF5-5646-FF48-9D42-F105DFAFD20E}" presName="spNode" presStyleCnt="0"/>
      <dgm:spPr/>
    </dgm:pt>
    <dgm:pt modelId="{D3CEFD62-D03A-3449-A26F-21F491831209}" type="pres">
      <dgm:prSet presAssocID="{43D9430E-FCCC-5B4A-9C6D-F464220F2F86}" presName="sibTrans" presStyleLbl="sibTrans1D1" presStyleIdx="0" presStyleCnt="9"/>
      <dgm:spPr/>
    </dgm:pt>
    <dgm:pt modelId="{8881FA20-1718-FC4C-A5F0-91B395679B43}" type="pres">
      <dgm:prSet presAssocID="{B1EDE766-5A27-384C-B7C3-5614B3DE3D49}" presName="node" presStyleLbl="node1" presStyleIdx="1" presStyleCnt="9" custScaleX="181603" custScaleY="140139" custRadScaleRad="98068" custRadScaleInc="31215">
        <dgm:presLayoutVars>
          <dgm:bulletEnabled val="1"/>
        </dgm:presLayoutVars>
      </dgm:prSet>
      <dgm:spPr/>
    </dgm:pt>
    <dgm:pt modelId="{60E08E9B-9823-7F46-8EC7-259FBA119071}" type="pres">
      <dgm:prSet presAssocID="{B1EDE766-5A27-384C-B7C3-5614B3DE3D49}" presName="spNode" presStyleCnt="0"/>
      <dgm:spPr/>
    </dgm:pt>
    <dgm:pt modelId="{9BC700B9-3C9B-0749-98FB-FB6338E271ED}" type="pres">
      <dgm:prSet presAssocID="{3372BBA0-9F46-1746-95A9-97FBA579395D}" presName="sibTrans" presStyleLbl="sibTrans1D1" presStyleIdx="1" presStyleCnt="9"/>
      <dgm:spPr/>
    </dgm:pt>
    <dgm:pt modelId="{472B8B3A-6394-0746-8634-B220B1664A4B}" type="pres">
      <dgm:prSet presAssocID="{08C63845-05DF-D546-9BA7-E9566B6C9E51}" presName="node" presStyleLbl="node1" presStyleIdx="2" presStyleCnt="9" custScaleX="186435" custScaleY="123165">
        <dgm:presLayoutVars>
          <dgm:bulletEnabled val="1"/>
        </dgm:presLayoutVars>
      </dgm:prSet>
      <dgm:spPr/>
    </dgm:pt>
    <dgm:pt modelId="{ADE52001-2BD7-874C-B83F-E9DFE8CE868E}" type="pres">
      <dgm:prSet presAssocID="{08C63845-05DF-D546-9BA7-E9566B6C9E51}" presName="spNode" presStyleCnt="0"/>
      <dgm:spPr/>
    </dgm:pt>
    <dgm:pt modelId="{09C691B7-2798-D747-9AD5-A12776559B11}" type="pres">
      <dgm:prSet presAssocID="{182626A8-F3FF-5D49-B763-B51EDD606959}" presName="sibTrans" presStyleLbl="sibTrans1D1" presStyleIdx="2" presStyleCnt="9"/>
      <dgm:spPr/>
    </dgm:pt>
    <dgm:pt modelId="{E0ACDA13-CFE8-6B42-9051-CECDED3FC647}" type="pres">
      <dgm:prSet presAssocID="{6ADA5932-2EDD-A44C-B88A-02BEFA6CA59D}" presName="node" presStyleLbl="node1" presStyleIdx="3" presStyleCnt="9" custScaleX="201020" custScaleY="123165" custRadScaleRad="100414" custRadScaleInc="-48792">
        <dgm:presLayoutVars>
          <dgm:bulletEnabled val="1"/>
        </dgm:presLayoutVars>
      </dgm:prSet>
      <dgm:spPr/>
    </dgm:pt>
    <dgm:pt modelId="{BAD8ABCF-18CC-AB4F-A4C5-80CFE128F7D7}" type="pres">
      <dgm:prSet presAssocID="{6ADA5932-2EDD-A44C-B88A-02BEFA6CA59D}" presName="spNode" presStyleCnt="0"/>
      <dgm:spPr/>
    </dgm:pt>
    <dgm:pt modelId="{C2C58105-FEE2-BB4B-B29C-4C87DA14EB14}" type="pres">
      <dgm:prSet presAssocID="{2272D57B-E0A4-964B-86E8-D27D95552728}" presName="sibTrans" presStyleLbl="sibTrans1D1" presStyleIdx="3" presStyleCnt="9"/>
      <dgm:spPr/>
    </dgm:pt>
    <dgm:pt modelId="{8E87E345-384C-6948-BB79-185033F87E07}" type="pres">
      <dgm:prSet presAssocID="{9EBF1199-20A9-904A-B9E1-77420C38330E}" presName="node" presStyleLbl="node1" presStyleIdx="4" presStyleCnt="9" custScaleX="201020" custScaleY="123165" custRadScaleRad="101165" custRadScaleInc="-48163">
        <dgm:presLayoutVars>
          <dgm:bulletEnabled val="1"/>
        </dgm:presLayoutVars>
      </dgm:prSet>
      <dgm:spPr/>
    </dgm:pt>
    <dgm:pt modelId="{722623A7-6D15-664F-B032-BC32FD990971}" type="pres">
      <dgm:prSet presAssocID="{9EBF1199-20A9-904A-B9E1-77420C38330E}" presName="spNode" presStyleCnt="0"/>
      <dgm:spPr/>
    </dgm:pt>
    <dgm:pt modelId="{14DC70BC-9304-B443-BAEA-47D52F38296A}" type="pres">
      <dgm:prSet presAssocID="{E2154A8E-BA3A-7549-95A6-1413001D1554}" presName="sibTrans" presStyleLbl="sibTrans1D1" presStyleIdx="4" presStyleCnt="9"/>
      <dgm:spPr/>
    </dgm:pt>
    <dgm:pt modelId="{DCEF4E8E-CC38-AA42-91D5-8FA1DAD823D7}" type="pres">
      <dgm:prSet presAssocID="{CB79B50A-5880-BE42-8E23-1375DFC79FE7}" presName="node" presStyleLbl="node1" presStyleIdx="5" presStyleCnt="9" custScaleX="201020" custScaleY="123165" custRadScaleRad="102981" custRadScaleInc="103317">
        <dgm:presLayoutVars>
          <dgm:bulletEnabled val="1"/>
        </dgm:presLayoutVars>
      </dgm:prSet>
      <dgm:spPr/>
    </dgm:pt>
    <dgm:pt modelId="{0F4987E8-C953-7A48-BFAB-D412F4A99727}" type="pres">
      <dgm:prSet presAssocID="{CB79B50A-5880-BE42-8E23-1375DFC79FE7}" presName="spNode" presStyleCnt="0"/>
      <dgm:spPr/>
    </dgm:pt>
    <dgm:pt modelId="{099493B0-D8A4-1640-82C0-DDC6E1217999}" type="pres">
      <dgm:prSet presAssocID="{CA5BB6CB-700F-8747-A276-544EA2471009}" presName="sibTrans" presStyleLbl="sibTrans1D1" presStyleIdx="5" presStyleCnt="9"/>
      <dgm:spPr/>
    </dgm:pt>
    <dgm:pt modelId="{70580A61-442B-C242-BB10-CF5379B3FAA5}" type="pres">
      <dgm:prSet presAssocID="{5D35DF72-18A4-7D42-A178-553F118A2404}" presName="node" presStyleLbl="node1" presStyleIdx="6" presStyleCnt="9" custScaleX="201020" custScaleY="123165" custRadScaleRad="110437" custRadScaleInc="70346">
        <dgm:presLayoutVars>
          <dgm:bulletEnabled val="1"/>
        </dgm:presLayoutVars>
      </dgm:prSet>
      <dgm:spPr/>
    </dgm:pt>
    <dgm:pt modelId="{A87E1DCD-15FC-0848-8DE9-9F6685B52CF6}" type="pres">
      <dgm:prSet presAssocID="{5D35DF72-18A4-7D42-A178-553F118A2404}" presName="spNode" presStyleCnt="0"/>
      <dgm:spPr/>
    </dgm:pt>
    <dgm:pt modelId="{5F217688-C1C5-834F-AD08-3CB0B8ABC50A}" type="pres">
      <dgm:prSet presAssocID="{6C1CFE83-CFFB-CB4F-84A4-4083A1C6DBB0}" presName="sibTrans" presStyleLbl="sibTrans1D1" presStyleIdx="6" presStyleCnt="9"/>
      <dgm:spPr/>
    </dgm:pt>
    <dgm:pt modelId="{5F1275CD-4D99-2B4B-B113-70F5F66A43B1}" type="pres">
      <dgm:prSet presAssocID="{D87F7408-1CEA-3747-B3E4-FFEA7A5EDE98}" presName="node" presStyleLbl="node1" presStyleIdx="7" presStyleCnt="9" custScaleX="221176" custScaleY="154134" custRadScaleRad="110563" custRadScaleInc="-13239">
        <dgm:presLayoutVars>
          <dgm:bulletEnabled val="1"/>
        </dgm:presLayoutVars>
      </dgm:prSet>
      <dgm:spPr/>
    </dgm:pt>
    <dgm:pt modelId="{3D313907-FFB2-7244-AB29-1A1BA6A1B5EF}" type="pres">
      <dgm:prSet presAssocID="{D87F7408-1CEA-3747-B3E4-FFEA7A5EDE98}" presName="spNode" presStyleCnt="0"/>
      <dgm:spPr/>
    </dgm:pt>
    <dgm:pt modelId="{C857014E-35BE-184C-AF3C-5AC67A0A85B7}" type="pres">
      <dgm:prSet presAssocID="{71F93258-8EF5-104E-AD3F-40A3BC89EE33}" presName="sibTrans" presStyleLbl="sibTrans1D1" presStyleIdx="7" presStyleCnt="9"/>
      <dgm:spPr/>
    </dgm:pt>
    <dgm:pt modelId="{86AA0970-0A9E-2340-999C-2BA7B03FA1A9}" type="pres">
      <dgm:prSet presAssocID="{C3F2A27F-A7EC-F649-B6D7-C77DA4D4023B}" presName="node" presStyleLbl="node1" presStyleIdx="8" presStyleCnt="9" custScaleX="192033" custScaleY="138717" custRadScaleRad="109197" custRadScaleInc="-38045">
        <dgm:presLayoutVars>
          <dgm:bulletEnabled val="1"/>
        </dgm:presLayoutVars>
      </dgm:prSet>
      <dgm:spPr/>
    </dgm:pt>
    <dgm:pt modelId="{06627222-0AF8-414F-83E8-7E3B4CD95FC8}" type="pres">
      <dgm:prSet presAssocID="{C3F2A27F-A7EC-F649-B6D7-C77DA4D4023B}" presName="spNode" presStyleCnt="0"/>
      <dgm:spPr/>
    </dgm:pt>
    <dgm:pt modelId="{36D4153B-5074-0141-AA1A-C67CB584931C}" type="pres">
      <dgm:prSet presAssocID="{CB0D897D-D9E2-F944-ABC1-EC0D7046C120}" presName="sibTrans" presStyleLbl="sibTrans1D1" presStyleIdx="8" presStyleCnt="9"/>
      <dgm:spPr/>
    </dgm:pt>
  </dgm:ptLst>
  <dgm:cxnLst>
    <dgm:cxn modelId="{B2C66501-45E4-9345-A974-226CF1868F2C}" type="presOf" srcId="{CB79B50A-5880-BE42-8E23-1375DFC79FE7}" destId="{DCEF4E8E-CC38-AA42-91D5-8FA1DAD823D7}" srcOrd="0" destOrd="0" presId="urn:microsoft.com/office/officeart/2005/8/layout/cycle6"/>
    <dgm:cxn modelId="{D4E9CA12-7F4B-DC41-9040-DD7361A8C250}" srcId="{2306488C-8BEE-0D4E-800C-3DB5053D8352}" destId="{B1EDE766-5A27-384C-B7C3-5614B3DE3D49}" srcOrd="1" destOrd="0" parTransId="{4ADC74B7-9A0D-0D4D-A416-C0CC0FA52277}" sibTransId="{3372BBA0-9F46-1746-95A9-97FBA579395D}"/>
    <dgm:cxn modelId="{49417E14-7C2F-3A48-A5C1-EFC723156864}" srcId="{2306488C-8BEE-0D4E-800C-3DB5053D8352}" destId="{9EBF1199-20A9-904A-B9E1-77420C38330E}" srcOrd="4" destOrd="0" parTransId="{30136721-61CC-1149-B463-D279F9666D28}" sibTransId="{E2154A8E-BA3A-7549-95A6-1413001D1554}"/>
    <dgm:cxn modelId="{3B6C0517-CA84-1D4D-86E3-82C96023AB52}" srcId="{2306488C-8BEE-0D4E-800C-3DB5053D8352}" destId="{D87F7408-1CEA-3747-B3E4-FFEA7A5EDE98}" srcOrd="7" destOrd="0" parTransId="{2A6D2813-A192-AF40-AF74-3985DD16F643}" sibTransId="{71F93258-8EF5-104E-AD3F-40A3BC89EE33}"/>
    <dgm:cxn modelId="{D3A79B22-660C-604C-9C39-DE3399AA9767}" srcId="{2306488C-8BEE-0D4E-800C-3DB5053D8352}" destId="{3FB5EFF5-5646-FF48-9D42-F105DFAFD20E}" srcOrd="0" destOrd="0" parTransId="{B110D1F6-9401-CC47-8564-A446634A702A}" sibTransId="{43D9430E-FCCC-5B4A-9C6D-F464220F2F86}"/>
    <dgm:cxn modelId="{97D03532-7C0A-394D-A8C5-3EC76177876D}" type="presOf" srcId="{E2154A8E-BA3A-7549-95A6-1413001D1554}" destId="{14DC70BC-9304-B443-BAEA-47D52F38296A}" srcOrd="0" destOrd="0" presId="urn:microsoft.com/office/officeart/2005/8/layout/cycle6"/>
    <dgm:cxn modelId="{85346333-BCC6-9244-8F9D-FF51529D7C5A}" type="presOf" srcId="{6ADA5932-2EDD-A44C-B88A-02BEFA6CA59D}" destId="{E0ACDA13-CFE8-6B42-9051-CECDED3FC647}" srcOrd="0" destOrd="0" presId="urn:microsoft.com/office/officeart/2005/8/layout/cycle6"/>
    <dgm:cxn modelId="{35FA5738-33D7-544F-9B00-C554428843CB}" type="presOf" srcId="{C3F2A27F-A7EC-F649-B6D7-C77DA4D4023B}" destId="{86AA0970-0A9E-2340-999C-2BA7B03FA1A9}" srcOrd="0" destOrd="0" presId="urn:microsoft.com/office/officeart/2005/8/layout/cycle6"/>
    <dgm:cxn modelId="{99D3C93A-71CA-BD4F-A4BB-9CBCCBBCA9D5}" srcId="{2306488C-8BEE-0D4E-800C-3DB5053D8352}" destId="{5D35DF72-18A4-7D42-A178-553F118A2404}" srcOrd="6" destOrd="0" parTransId="{22644EC6-63C8-A541-9D5D-CAEB0B76F963}" sibTransId="{6C1CFE83-CFFB-CB4F-84A4-4083A1C6DBB0}"/>
    <dgm:cxn modelId="{BD28453B-20EF-8945-AA19-FD9F10AB223B}" type="presOf" srcId="{71F93258-8EF5-104E-AD3F-40A3BC89EE33}" destId="{C857014E-35BE-184C-AF3C-5AC67A0A85B7}" srcOrd="0" destOrd="0" presId="urn:microsoft.com/office/officeart/2005/8/layout/cycle6"/>
    <dgm:cxn modelId="{158CA75C-4B6A-E849-9582-2362F6D275DF}" type="presOf" srcId="{3372BBA0-9F46-1746-95A9-97FBA579395D}" destId="{9BC700B9-3C9B-0749-98FB-FB6338E271ED}" srcOrd="0" destOrd="0" presId="urn:microsoft.com/office/officeart/2005/8/layout/cycle6"/>
    <dgm:cxn modelId="{0F3FDC62-33B4-D949-B13D-8587B2A045C8}" type="presOf" srcId="{2306488C-8BEE-0D4E-800C-3DB5053D8352}" destId="{9CB69798-75D7-C849-811D-DCFC930C87CF}" srcOrd="0" destOrd="0" presId="urn:microsoft.com/office/officeart/2005/8/layout/cycle6"/>
    <dgm:cxn modelId="{A6782046-D4BE-4243-BB77-C99FAEBBC7D6}" type="presOf" srcId="{CA5BB6CB-700F-8747-A276-544EA2471009}" destId="{099493B0-D8A4-1640-82C0-DDC6E1217999}" srcOrd="0" destOrd="0" presId="urn:microsoft.com/office/officeart/2005/8/layout/cycle6"/>
    <dgm:cxn modelId="{B4A96749-A253-2D47-AF64-DF719EB3C1FD}" type="presOf" srcId="{5D35DF72-18A4-7D42-A178-553F118A2404}" destId="{70580A61-442B-C242-BB10-CF5379B3FAA5}" srcOrd="0" destOrd="0" presId="urn:microsoft.com/office/officeart/2005/8/layout/cycle6"/>
    <dgm:cxn modelId="{ED3EA84B-9CB4-5140-8743-42921446F808}" srcId="{2306488C-8BEE-0D4E-800C-3DB5053D8352}" destId="{6ADA5932-2EDD-A44C-B88A-02BEFA6CA59D}" srcOrd="3" destOrd="0" parTransId="{997CEFD4-7B67-B14C-A6D8-941E54AB5779}" sibTransId="{2272D57B-E0A4-964B-86E8-D27D95552728}"/>
    <dgm:cxn modelId="{FE52EA75-02B7-8E4C-AD8B-559AAA269030}" type="presOf" srcId="{43D9430E-FCCC-5B4A-9C6D-F464220F2F86}" destId="{D3CEFD62-D03A-3449-A26F-21F491831209}" srcOrd="0" destOrd="0" presId="urn:microsoft.com/office/officeart/2005/8/layout/cycle6"/>
    <dgm:cxn modelId="{24E5E77C-E012-6444-9BE5-F2BF77450B4A}" srcId="{2306488C-8BEE-0D4E-800C-3DB5053D8352}" destId="{08C63845-05DF-D546-9BA7-E9566B6C9E51}" srcOrd="2" destOrd="0" parTransId="{7A37315F-B59F-0B4E-9072-433F9769BBD3}" sibTransId="{182626A8-F3FF-5D49-B763-B51EDD606959}"/>
    <dgm:cxn modelId="{7D5B9E7E-8F92-0948-8228-1412B4613B83}" srcId="{2306488C-8BEE-0D4E-800C-3DB5053D8352}" destId="{CB79B50A-5880-BE42-8E23-1375DFC79FE7}" srcOrd="5" destOrd="0" parTransId="{EA396A66-56DA-9244-8A03-39DB2535844D}" sibTransId="{CA5BB6CB-700F-8747-A276-544EA2471009}"/>
    <dgm:cxn modelId="{27D6668E-3788-4343-9D28-62687EBC4C19}" type="presOf" srcId="{3FB5EFF5-5646-FF48-9D42-F105DFAFD20E}" destId="{10C295DA-6F1A-9D4C-BDFF-2F70987E702B}" srcOrd="0" destOrd="0" presId="urn:microsoft.com/office/officeart/2005/8/layout/cycle6"/>
    <dgm:cxn modelId="{32AF239E-5EB1-6C40-A3CA-8D1112C23087}" type="presOf" srcId="{B1EDE766-5A27-384C-B7C3-5614B3DE3D49}" destId="{8881FA20-1718-FC4C-A5F0-91B395679B43}" srcOrd="0" destOrd="0" presId="urn:microsoft.com/office/officeart/2005/8/layout/cycle6"/>
    <dgm:cxn modelId="{7C360DA3-4703-0C4B-9170-F3563501DBDC}" type="presOf" srcId="{2272D57B-E0A4-964B-86E8-D27D95552728}" destId="{C2C58105-FEE2-BB4B-B29C-4C87DA14EB14}" srcOrd="0" destOrd="0" presId="urn:microsoft.com/office/officeart/2005/8/layout/cycle6"/>
    <dgm:cxn modelId="{8FD2ACA8-F6B2-A44D-9581-FCD3B38F58D2}" type="presOf" srcId="{9EBF1199-20A9-904A-B9E1-77420C38330E}" destId="{8E87E345-384C-6948-BB79-185033F87E07}" srcOrd="0" destOrd="0" presId="urn:microsoft.com/office/officeart/2005/8/layout/cycle6"/>
    <dgm:cxn modelId="{617909AC-1C51-7344-9A7B-685E6F5FF54B}" type="presOf" srcId="{D87F7408-1CEA-3747-B3E4-FFEA7A5EDE98}" destId="{5F1275CD-4D99-2B4B-B113-70F5F66A43B1}" srcOrd="0" destOrd="0" presId="urn:microsoft.com/office/officeart/2005/8/layout/cycle6"/>
    <dgm:cxn modelId="{5C581DAE-9B9F-E945-AC39-74F90FD21821}" type="presOf" srcId="{08C63845-05DF-D546-9BA7-E9566B6C9E51}" destId="{472B8B3A-6394-0746-8634-B220B1664A4B}" srcOrd="0" destOrd="0" presId="urn:microsoft.com/office/officeart/2005/8/layout/cycle6"/>
    <dgm:cxn modelId="{52B4F4B4-45DD-484E-B7C0-FE2329644B92}" type="presOf" srcId="{6C1CFE83-CFFB-CB4F-84A4-4083A1C6DBB0}" destId="{5F217688-C1C5-834F-AD08-3CB0B8ABC50A}" srcOrd="0" destOrd="0" presId="urn:microsoft.com/office/officeart/2005/8/layout/cycle6"/>
    <dgm:cxn modelId="{F74DE0CA-7173-3543-97A3-3D53F2387635}" type="presOf" srcId="{CB0D897D-D9E2-F944-ABC1-EC0D7046C120}" destId="{36D4153B-5074-0141-AA1A-C67CB584931C}" srcOrd="0" destOrd="0" presId="urn:microsoft.com/office/officeart/2005/8/layout/cycle6"/>
    <dgm:cxn modelId="{AD8824EA-A804-C14A-8E83-AF5BC283462D}" srcId="{2306488C-8BEE-0D4E-800C-3DB5053D8352}" destId="{C3F2A27F-A7EC-F649-B6D7-C77DA4D4023B}" srcOrd="8" destOrd="0" parTransId="{6A1E82E3-0CD9-8248-8006-7BE4520942B4}" sibTransId="{CB0D897D-D9E2-F944-ABC1-EC0D7046C120}"/>
    <dgm:cxn modelId="{64266FED-422E-A047-B1A7-4582EB114F52}" type="presOf" srcId="{182626A8-F3FF-5D49-B763-B51EDD606959}" destId="{09C691B7-2798-D747-9AD5-A12776559B11}" srcOrd="0" destOrd="0" presId="urn:microsoft.com/office/officeart/2005/8/layout/cycle6"/>
    <dgm:cxn modelId="{A57BB14E-A4DF-1647-9656-24CA3414D8DD}" type="presParOf" srcId="{9CB69798-75D7-C849-811D-DCFC930C87CF}" destId="{10C295DA-6F1A-9D4C-BDFF-2F70987E702B}" srcOrd="0" destOrd="0" presId="urn:microsoft.com/office/officeart/2005/8/layout/cycle6"/>
    <dgm:cxn modelId="{EB6F7B85-FBA2-1240-A816-C97618097992}" type="presParOf" srcId="{9CB69798-75D7-C849-811D-DCFC930C87CF}" destId="{F5C7ABE5-DC75-394B-9505-35208874B961}" srcOrd="1" destOrd="0" presId="urn:microsoft.com/office/officeart/2005/8/layout/cycle6"/>
    <dgm:cxn modelId="{49199CF6-9144-8B4B-B1EA-4F6513A7179D}" type="presParOf" srcId="{9CB69798-75D7-C849-811D-DCFC930C87CF}" destId="{D3CEFD62-D03A-3449-A26F-21F491831209}" srcOrd="2" destOrd="0" presId="urn:microsoft.com/office/officeart/2005/8/layout/cycle6"/>
    <dgm:cxn modelId="{4260AB3C-6002-F344-AC66-CB306706F62A}" type="presParOf" srcId="{9CB69798-75D7-C849-811D-DCFC930C87CF}" destId="{8881FA20-1718-FC4C-A5F0-91B395679B43}" srcOrd="3" destOrd="0" presId="urn:microsoft.com/office/officeart/2005/8/layout/cycle6"/>
    <dgm:cxn modelId="{569ACB3C-25E9-264F-A919-F7B6015A6595}" type="presParOf" srcId="{9CB69798-75D7-C849-811D-DCFC930C87CF}" destId="{60E08E9B-9823-7F46-8EC7-259FBA119071}" srcOrd="4" destOrd="0" presId="urn:microsoft.com/office/officeart/2005/8/layout/cycle6"/>
    <dgm:cxn modelId="{4447F602-B17F-E44E-806D-9D76FF9F361E}" type="presParOf" srcId="{9CB69798-75D7-C849-811D-DCFC930C87CF}" destId="{9BC700B9-3C9B-0749-98FB-FB6338E271ED}" srcOrd="5" destOrd="0" presId="urn:microsoft.com/office/officeart/2005/8/layout/cycle6"/>
    <dgm:cxn modelId="{3FA6D1FA-F5A9-5341-BE8A-FF3D329544C4}" type="presParOf" srcId="{9CB69798-75D7-C849-811D-DCFC930C87CF}" destId="{472B8B3A-6394-0746-8634-B220B1664A4B}" srcOrd="6" destOrd="0" presId="urn:microsoft.com/office/officeart/2005/8/layout/cycle6"/>
    <dgm:cxn modelId="{AEE54644-375E-9B4B-978F-58F8F4BCE327}" type="presParOf" srcId="{9CB69798-75D7-C849-811D-DCFC930C87CF}" destId="{ADE52001-2BD7-874C-B83F-E9DFE8CE868E}" srcOrd="7" destOrd="0" presId="urn:microsoft.com/office/officeart/2005/8/layout/cycle6"/>
    <dgm:cxn modelId="{211F25EE-F4E4-5B45-AD66-40FE1028CE1C}" type="presParOf" srcId="{9CB69798-75D7-C849-811D-DCFC930C87CF}" destId="{09C691B7-2798-D747-9AD5-A12776559B11}" srcOrd="8" destOrd="0" presId="urn:microsoft.com/office/officeart/2005/8/layout/cycle6"/>
    <dgm:cxn modelId="{732E646E-2B3A-2749-BB57-FD7D7D393984}" type="presParOf" srcId="{9CB69798-75D7-C849-811D-DCFC930C87CF}" destId="{E0ACDA13-CFE8-6B42-9051-CECDED3FC647}" srcOrd="9" destOrd="0" presId="urn:microsoft.com/office/officeart/2005/8/layout/cycle6"/>
    <dgm:cxn modelId="{8620FB0F-C16F-A944-8312-AD9BB1008418}" type="presParOf" srcId="{9CB69798-75D7-C849-811D-DCFC930C87CF}" destId="{BAD8ABCF-18CC-AB4F-A4C5-80CFE128F7D7}" srcOrd="10" destOrd="0" presId="urn:microsoft.com/office/officeart/2005/8/layout/cycle6"/>
    <dgm:cxn modelId="{DE543641-8C3E-0647-BE01-E2DC2EE27C04}" type="presParOf" srcId="{9CB69798-75D7-C849-811D-DCFC930C87CF}" destId="{C2C58105-FEE2-BB4B-B29C-4C87DA14EB14}" srcOrd="11" destOrd="0" presId="urn:microsoft.com/office/officeart/2005/8/layout/cycle6"/>
    <dgm:cxn modelId="{E05EF9CB-8580-FA47-A8A4-CA2A29B73A5B}" type="presParOf" srcId="{9CB69798-75D7-C849-811D-DCFC930C87CF}" destId="{8E87E345-384C-6948-BB79-185033F87E07}" srcOrd="12" destOrd="0" presId="urn:microsoft.com/office/officeart/2005/8/layout/cycle6"/>
    <dgm:cxn modelId="{96ED1C93-B7B6-0C40-BC20-91F31A085BDD}" type="presParOf" srcId="{9CB69798-75D7-C849-811D-DCFC930C87CF}" destId="{722623A7-6D15-664F-B032-BC32FD990971}" srcOrd="13" destOrd="0" presId="urn:microsoft.com/office/officeart/2005/8/layout/cycle6"/>
    <dgm:cxn modelId="{32D3D371-F0F1-9346-97EA-E8A628AD891C}" type="presParOf" srcId="{9CB69798-75D7-C849-811D-DCFC930C87CF}" destId="{14DC70BC-9304-B443-BAEA-47D52F38296A}" srcOrd="14" destOrd="0" presId="urn:microsoft.com/office/officeart/2005/8/layout/cycle6"/>
    <dgm:cxn modelId="{D8C0C23F-42EA-1A47-97FE-4AE714A2158A}" type="presParOf" srcId="{9CB69798-75D7-C849-811D-DCFC930C87CF}" destId="{DCEF4E8E-CC38-AA42-91D5-8FA1DAD823D7}" srcOrd="15" destOrd="0" presId="urn:microsoft.com/office/officeart/2005/8/layout/cycle6"/>
    <dgm:cxn modelId="{1D012DE5-DE31-E549-B3D6-85EDF964B063}" type="presParOf" srcId="{9CB69798-75D7-C849-811D-DCFC930C87CF}" destId="{0F4987E8-C953-7A48-BFAB-D412F4A99727}" srcOrd="16" destOrd="0" presId="urn:microsoft.com/office/officeart/2005/8/layout/cycle6"/>
    <dgm:cxn modelId="{83CCF3C2-6B3E-6241-B4CE-C2F24AC78D18}" type="presParOf" srcId="{9CB69798-75D7-C849-811D-DCFC930C87CF}" destId="{099493B0-D8A4-1640-82C0-DDC6E1217999}" srcOrd="17" destOrd="0" presId="urn:microsoft.com/office/officeart/2005/8/layout/cycle6"/>
    <dgm:cxn modelId="{0E6885C0-09FF-0448-AB6B-14D2516EC002}" type="presParOf" srcId="{9CB69798-75D7-C849-811D-DCFC930C87CF}" destId="{70580A61-442B-C242-BB10-CF5379B3FAA5}" srcOrd="18" destOrd="0" presId="urn:microsoft.com/office/officeart/2005/8/layout/cycle6"/>
    <dgm:cxn modelId="{BBA4F2DD-716B-9443-8E88-BF1194F00CBE}" type="presParOf" srcId="{9CB69798-75D7-C849-811D-DCFC930C87CF}" destId="{A87E1DCD-15FC-0848-8DE9-9F6685B52CF6}" srcOrd="19" destOrd="0" presId="urn:microsoft.com/office/officeart/2005/8/layout/cycle6"/>
    <dgm:cxn modelId="{A6FCDA09-B315-1F4E-A9FC-A60C6C8C21D1}" type="presParOf" srcId="{9CB69798-75D7-C849-811D-DCFC930C87CF}" destId="{5F217688-C1C5-834F-AD08-3CB0B8ABC50A}" srcOrd="20" destOrd="0" presId="urn:microsoft.com/office/officeart/2005/8/layout/cycle6"/>
    <dgm:cxn modelId="{64C2A307-9E1F-D141-8615-65247CFA668E}" type="presParOf" srcId="{9CB69798-75D7-C849-811D-DCFC930C87CF}" destId="{5F1275CD-4D99-2B4B-B113-70F5F66A43B1}" srcOrd="21" destOrd="0" presId="urn:microsoft.com/office/officeart/2005/8/layout/cycle6"/>
    <dgm:cxn modelId="{A0D975CB-D508-A549-B6A3-76A598B14C93}" type="presParOf" srcId="{9CB69798-75D7-C849-811D-DCFC930C87CF}" destId="{3D313907-FFB2-7244-AB29-1A1BA6A1B5EF}" srcOrd="22" destOrd="0" presId="urn:microsoft.com/office/officeart/2005/8/layout/cycle6"/>
    <dgm:cxn modelId="{B6498251-A975-554C-85C7-69606F14B889}" type="presParOf" srcId="{9CB69798-75D7-C849-811D-DCFC930C87CF}" destId="{C857014E-35BE-184C-AF3C-5AC67A0A85B7}" srcOrd="23" destOrd="0" presId="urn:microsoft.com/office/officeart/2005/8/layout/cycle6"/>
    <dgm:cxn modelId="{8A2E78F8-0D4E-064C-A175-47B99CC79CF4}" type="presParOf" srcId="{9CB69798-75D7-C849-811D-DCFC930C87CF}" destId="{86AA0970-0A9E-2340-999C-2BA7B03FA1A9}" srcOrd="24" destOrd="0" presId="urn:microsoft.com/office/officeart/2005/8/layout/cycle6"/>
    <dgm:cxn modelId="{768B2709-E301-A74F-8B6E-E1F48369110C}" type="presParOf" srcId="{9CB69798-75D7-C849-811D-DCFC930C87CF}" destId="{06627222-0AF8-414F-83E8-7E3B4CD95FC8}" srcOrd="25" destOrd="0" presId="urn:microsoft.com/office/officeart/2005/8/layout/cycle6"/>
    <dgm:cxn modelId="{8EF8C0D6-1484-4441-A25C-D3E03B885F93}" type="presParOf" srcId="{9CB69798-75D7-C849-811D-DCFC930C87CF}" destId="{36D4153B-5074-0141-AA1A-C67CB584931C}"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2ADB7-CB2C-FD4A-88CE-8A4F96FA26AD}" type="doc">
      <dgm:prSet loTypeId="urn:microsoft.com/office/officeart/2005/8/layout/process1" loCatId="" qsTypeId="urn:microsoft.com/office/officeart/2005/8/quickstyle/simple1" qsCatId="simple" csTypeId="urn:microsoft.com/office/officeart/2005/8/colors/accent1_2" csCatId="accent1" phldr="1"/>
      <dgm:spPr/>
    </dgm:pt>
    <dgm:pt modelId="{96955F76-74B7-3349-8695-0C771A1DC934}">
      <dgm:prSet phldrT="[نص]" custT="1"/>
      <dgm:spPr>
        <a:solidFill>
          <a:schemeClr val="bg1"/>
        </a:solidFill>
      </dgm:spPr>
      <dgm:t>
        <a:bodyPr/>
        <a:lstStyle/>
        <a:p>
          <a:pPr rtl="0"/>
          <a:r>
            <a:rPr lang="en-US" sz="2400" b="1" dirty="0">
              <a:solidFill>
                <a:schemeClr val="tx1"/>
              </a:solidFill>
            </a:rPr>
            <a:t>Advertising banner</a:t>
          </a:r>
          <a:endParaRPr lang="ar-SA" sz="2400" b="1" dirty="0">
            <a:solidFill>
              <a:schemeClr val="tx1"/>
            </a:solidFill>
            <a:latin typeface="Cairo" pitchFamily="2" charset="-78"/>
            <a:cs typeface="+mn-cs"/>
          </a:endParaRPr>
        </a:p>
      </dgm:t>
    </dgm:pt>
    <dgm:pt modelId="{DB568C04-30E5-FA45-A0E5-7482C7D47E77}" type="parTrans" cxnId="{12C29699-5B1F-EF45-933A-F37C965349F6}">
      <dgm:prSet/>
      <dgm:spPr/>
      <dgm:t>
        <a:bodyPr/>
        <a:lstStyle/>
        <a:p>
          <a:pPr rtl="1"/>
          <a:endParaRPr lang="ar-SA"/>
        </a:p>
      </dgm:t>
    </dgm:pt>
    <dgm:pt modelId="{78B3E6F4-EC07-EB49-8F2F-9C5E1062D2D2}" type="sibTrans" cxnId="{12C29699-5B1F-EF45-933A-F37C965349F6}">
      <dgm:prSet/>
      <dgm:spPr>
        <a:solidFill>
          <a:srgbClr val="202E39"/>
        </a:solidFill>
      </dgm:spPr>
      <dgm:t>
        <a:bodyPr/>
        <a:lstStyle/>
        <a:p>
          <a:pPr rtl="1"/>
          <a:endParaRPr lang="ar-SA"/>
        </a:p>
      </dgm:t>
    </dgm:pt>
    <dgm:pt modelId="{7461DB3E-1155-FB4B-8566-9BCCB245E960}">
      <dgm:prSet phldrT="[نص]" custT="1"/>
      <dgm:spPr>
        <a:solidFill>
          <a:schemeClr val="bg1"/>
        </a:solidFill>
      </dgm:spPr>
      <dgm:t>
        <a:bodyPr/>
        <a:lstStyle/>
        <a:p>
          <a:pPr rtl="1"/>
          <a:r>
            <a:rPr lang="en-US" sz="2400" b="1" dirty="0">
              <a:solidFill>
                <a:schemeClr val="tx1"/>
              </a:solidFill>
            </a:rPr>
            <a:t>Hotel brief introduction</a:t>
          </a:r>
          <a:endParaRPr lang="ar-SA" sz="2400" b="1" dirty="0">
            <a:solidFill>
              <a:schemeClr val="tx1"/>
            </a:solidFill>
            <a:latin typeface="Cairo" pitchFamily="2" charset="-78"/>
            <a:cs typeface="+mn-cs"/>
          </a:endParaRPr>
        </a:p>
      </dgm:t>
    </dgm:pt>
    <dgm:pt modelId="{ADBAC11F-4518-A94E-B247-15B2B04B3A5E}" type="parTrans" cxnId="{DC116EC6-A474-0C49-A3D9-62589BFA96B3}">
      <dgm:prSet/>
      <dgm:spPr/>
      <dgm:t>
        <a:bodyPr/>
        <a:lstStyle/>
        <a:p>
          <a:pPr rtl="1"/>
          <a:endParaRPr lang="ar-SA"/>
        </a:p>
      </dgm:t>
    </dgm:pt>
    <dgm:pt modelId="{8143842A-7E4A-C04F-A046-00BD31E4B317}" type="sibTrans" cxnId="{DC116EC6-A474-0C49-A3D9-62589BFA96B3}">
      <dgm:prSet/>
      <dgm:spPr>
        <a:solidFill>
          <a:srgbClr val="202E39"/>
        </a:solidFill>
      </dgm:spPr>
      <dgm:t>
        <a:bodyPr/>
        <a:lstStyle/>
        <a:p>
          <a:pPr rtl="1"/>
          <a:endParaRPr lang="ar-SA"/>
        </a:p>
      </dgm:t>
    </dgm:pt>
    <dgm:pt modelId="{5E7588AE-B1C9-374C-B30F-1506BD312EDA}">
      <dgm:prSet phldrT="[نص]" custT="1"/>
      <dgm:spPr>
        <a:solidFill>
          <a:schemeClr val="bg1"/>
        </a:solidFill>
      </dgm:spPr>
      <dgm:t>
        <a:bodyPr/>
        <a:lstStyle/>
        <a:p>
          <a:pPr rtl="1"/>
          <a:r>
            <a:rPr lang="en-US" sz="2400" b="1" dirty="0">
              <a:solidFill>
                <a:schemeClr val="tx1"/>
              </a:solidFill>
            </a:rPr>
            <a:t>Hotel Services</a:t>
          </a:r>
          <a:endParaRPr lang="ar-SA" sz="2400" b="1" dirty="0">
            <a:solidFill>
              <a:schemeClr val="tx1"/>
            </a:solidFill>
            <a:latin typeface="Cairo" pitchFamily="2" charset="-78"/>
            <a:cs typeface="+mn-cs"/>
          </a:endParaRPr>
        </a:p>
      </dgm:t>
    </dgm:pt>
    <dgm:pt modelId="{7B086B8B-58B0-C742-99D1-410513F344F8}" type="parTrans" cxnId="{1672657B-2BA2-8744-B4E7-3764BDBB7782}">
      <dgm:prSet/>
      <dgm:spPr/>
      <dgm:t>
        <a:bodyPr/>
        <a:lstStyle/>
        <a:p>
          <a:pPr rtl="1"/>
          <a:endParaRPr lang="ar-SA"/>
        </a:p>
      </dgm:t>
    </dgm:pt>
    <dgm:pt modelId="{E543A984-2312-E248-841F-BC17D99FD038}" type="sibTrans" cxnId="{1672657B-2BA2-8744-B4E7-3764BDBB7782}">
      <dgm:prSet/>
      <dgm:spPr>
        <a:solidFill>
          <a:srgbClr val="202E39"/>
        </a:solidFill>
      </dgm:spPr>
      <dgm:t>
        <a:bodyPr/>
        <a:lstStyle/>
        <a:p>
          <a:pPr rtl="1"/>
          <a:endParaRPr lang="ar-SA"/>
        </a:p>
      </dgm:t>
    </dgm:pt>
    <dgm:pt modelId="{6AA6E1E9-0F0D-E646-A8E6-72280422B71B}">
      <dgm:prSet custT="1"/>
      <dgm:spPr>
        <a:solidFill>
          <a:schemeClr val="bg1"/>
        </a:solidFill>
      </dgm:spPr>
      <dgm:t>
        <a:bodyPr/>
        <a:lstStyle/>
        <a:p>
          <a:pPr rtl="1"/>
          <a:r>
            <a:rPr lang="en-US" sz="2400" b="1" dirty="0">
              <a:solidFill>
                <a:schemeClr val="tx1"/>
              </a:solidFill>
            </a:rPr>
            <a:t>Communications channels</a:t>
          </a:r>
          <a:endParaRPr lang="ar-SA" sz="2400" b="1" dirty="0">
            <a:solidFill>
              <a:schemeClr val="tx1"/>
            </a:solidFill>
            <a:latin typeface="Cairo" pitchFamily="2" charset="-78"/>
            <a:cs typeface="+mn-cs"/>
          </a:endParaRPr>
        </a:p>
      </dgm:t>
    </dgm:pt>
    <dgm:pt modelId="{ED792027-9733-F842-9757-045764B8F29A}" type="parTrans" cxnId="{55390FCB-034F-0148-B651-BCBC8F35663D}">
      <dgm:prSet/>
      <dgm:spPr/>
      <dgm:t>
        <a:bodyPr/>
        <a:lstStyle/>
        <a:p>
          <a:pPr rtl="1"/>
          <a:endParaRPr lang="ar-SA"/>
        </a:p>
      </dgm:t>
    </dgm:pt>
    <dgm:pt modelId="{B57ED535-B6FB-2346-AB22-EE18CFD5B407}" type="sibTrans" cxnId="{55390FCB-034F-0148-B651-BCBC8F35663D}">
      <dgm:prSet/>
      <dgm:spPr>
        <a:solidFill>
          <a:srgbClr val="202E39"/>
        </a:solidFill>
      </dgm:spPr>
      <dgm:t>
        <a:bodyPr/>
        <a:lstStyle/>
        <a:p>
          <a:pPr rtl="1"/>
          <a:endParaRPr lang="ar-SA"/>
        </a:p>
      </dgm:t>
    </dgm:pt>
    <dgm:pt modelId="{976814F4-AD7D-3C4A-879B-1AC3FA4B2A00}">
      <dgm:prSet custT="1"/>
      <dgm:spPr>
        <a:solidFill>
          <a:schemeClr val="bg1"/>
        </a:solidFill>
      </dgm:spPr>
      <dgm:t>
        <a:bodyPr/>
        <a:lstStyle/>
        <a:p>
          <a:pPr rtl="1"/>
          <a:r>
            <a:rPr lang="en-US" sz="2400" b="1" dirty="0">
              <a:solidFill>
                <a:schemeClr val="tx1"/>
              </a:solidFill>
            </a:rPr>
            <a:t>Customer Satisfaction Survey</a:t>
          </a:r>
          <a:endParaRPr lang="ar-SA" sz="2400" b="1" dirty="0">
            <a:solidFill>
              <a:schemeClr val="tx1"/>
            </a:solidFill>
            <a:latin typeface="Cairo" pitchFamily="2" charset="-78"/>
            <a:cs typeface="+mn-cs"/>
          </a:endParaRPr>
        </a:p>
      </dgm:t>
    </dgm:pt>
    <dgm:pt modelId="{04E42468-DFFA-7B43-8298-96BAB6B70706}" type="parTrans" cxnId="{5519AE82-5A0D-EA47-B247-42DACF1F9BA4}">
      <dgm:prSet/>
      <dgm:spPr/>
      <dgm:t>
        <a:bodyPr/>
        <a:lstStyle/>
        <a:p>
          <a:pPr rtl="1"/>
          <a:endParaRPr lang="ar-SA"/>
        </a:p>
      </dgm:t>
    </dgm:pt>
    <dgm:pt modelId="{8F4A2869-D287-264D-B012-64E68D443377}" type="sibTrans" cxnId="{5519AE82-5A0D-EA47-B247-42DACF1F9BA4}">
      <dgm:prSet/>
      <dgm:spPr/>
      <dgm:t>
        <a:bodyPr/>
        <a:lstStyle/>
        <a:p>
          <a:pPr rtl="1"/>
          <a:endParaRPr lang="ar-SA"/>
        </a:p>
      </dgm:t>
    </dgm:pt>
    <dgm:pt modelId="{0D2EEE03-F592-5343-A8C5-29052ED1FA93}" type="pres">
      <dgm:prSet presAssocID="{6B82ADB7-CB2C-FD4A-88CE-8A4F96FA26AD}" presName="Name0" presStyleCnt="0">
        <dgm:presLayoutVars>
          <dgm:dir/>
          <dgm:resizeHandles val="exact"/>
        </dgm:presLayoutVars>
      </dgm:prSet>
      <dgm:spPr/>
    </dgm:pt>
    <dgm:pt modelId="{FF1255E7-C33A-FC46-82F6-EBBEA130AAED}" type="pres">
      <dgm:prSet presAssocID="{96955F76-74B7-3349-8695-0C771A1DC934}" presName="node" presStyleLbl="node1" presStyleIdx="0" presStyleCnt="5">
        <dgm:presLayoutVars>
          <dgm:bulletEnabled val="1"/>
        </dgm:presLayoutVars>
      </dgm:prSet>
      <dgm:spPr/>
    </dgm:pt>
    <dgm:pt modelId="{21B3F3A9-55C0-F147-B9DB-1D4F92E481D3}" type="pres">
      <dgm:prSet presAssocID="{78B3E6F4-EC07-EB49-8F2F-9C5E1062D2D2}" presName="sibTrans" presStyleLbl="sibTrans2D1" presStyleIdx="0" presStyleCnt="4"/>
      <dgm:spPr/>
    </dgm:pt>
    <dgm:pt modelId="{D6D9356E-63A4-2C4B-A1F9-AD7CFFA0FEB5}" type="pres">
      <dgm:prSet presAssocID="{78B3E6F4-EC07-EB49-8F2F-9C5E1062D2D2}" presName="connectorText" presStyleLbl="sibTrans2D1" presStyleIdx="0" presStyleCnt="4"/>
      <dgm:spPr/>
    </dgm:pt>
    <dgm:pt modelId="{7785A7BA-7D47-4941-90FB-C329B1E4A2E4}" type="pres">
      <dgm:prSet presAssocID="{7461DB3E-1155-FB4B-8566-9BCCB245E960}" presName="node" presStyleLbl="node1" presStyleIdx="1" presStyleCnt="5">
        <dgm:presLayoutVars>
          <dgm:bulletEnabled val="1"/>
        </dgm:presLayoutVars>
      </dgm:prSet>
      <dgm:spPr/>
    </dgm:pt>
    <dgm:pt modelId="{FF190893-6AE9-8146-AA3A-40D41D0900A1}" type="pres">
      <dgm:prSet presAssocID="{8143842A-7E4A-C04F-A046-00BD31E4B317}" presName="sibTrans" presStyleLbl="sibTrans2D1" presStyleIdx="1" presStyleCnt="4"/>
      <dgm:spPr/>
    </dgm:pt>
    <dgm:pt modelId="{F3F592BF-6574-C248-A718-A1285B498BBA}" type="pres">
      <dgm:prSet presAssocID="{8143842A-7E4A-C04F-A046-00BD31E4B317}" presName="connectorText" presStyleLbl="sibTrans2D1" presStyleIdx="1" presStyleCnt="4"/>
      <dgm:spPr/>
    </dgm:pt>
    <dgm:pt modelId="{18904B06-DB8F-3246-9FD8-60B0085D89E8}" type="pres">
      <dgm:prSet presAssocID="{5E7588AE-B1C9-374C-B30F-1506BD312EDA}" presName="node" presStyleLbl="node1" presStyleIdx="2" presStyleCnt="5">
        <dgm:presLayoutVars>
          <dgm:bulletEnabled val="1"/>
        </dgm:presLayoutVars>
      </dgm:prSet>
      <dgm:spPr/>
    </dgm:pt>
    <dgm:pt modelId="{3FCD672B-10DF-1A4D-B298-311323628119}" type="pres">
      <dgm:prSet presAssocID="{E543A984-2312-E248-841F-BC17D99FD038}" presName="sibTrans" presStyleLbl="sibTrans2D1" presStyleIdx="2" presStyleCnt="4"/>
      <dgm:spPr/>
    </dgm:pt>
    <dgm:pt modelId="{59C8B00F-405A-B841-855A-D37779D3E741}" type="pres">
      <dgm:prSet presAssocID="{E543A984-2312-E248-841F-BC17D99FD038}" presName="connectorText" presStyleLbl="sibTrans2D1" presStyleIdx="2" presStyleCnt="4"/>
      <dgm:spPr/>
    </dgm:pt>
    <dgm:pt modelId="{E2BFC653-3AF9-DA4C-9246-16BFDCDCEAFA}" type="pres">
      <dgm:prSet presAssocID="{6AA6E1E9-0F0D-E646-A8E6-72280422B71B}" presName="node" presStyleLbl="node1" presStyleIdx="3" presStyleCnt="5" custScaleX="134051">
        <dgm:presLayoutVars>
          <dgm:bulletEnabled val="1"/>
        </dgm:presLayoutVars>
      </dgm:prSet>
      <dgm:spPr/>
    </dgm:pt>
    <dgm:pt modelId="{45F698F0-6A9E-EB4D-A040-035D64BA2F8C}" type="pres">
      <dgm:prSet presAssocID="{B57ED535-B6FB-2346-AB22-EE18CFD5B407}" presName="sibTrans" presStyleLbl="sibTrans2D1" presStyleIdx="3" presStyleCnt="4"/>
      <dgm:spPr/>
    </dgm:pt>
    <dgm:pt modelId="{0ACEA57C-5B17-AD4A-9FA7-A9CBBC611069}" type="pres">
      <dgm:prSet presAssocID="{B57ED535-B6FB-2346-AB22-EE18CFD5B407}" presName="connectorText" presStyleLbl="sibTrans2D1" presStyleIdx="3" presStyleCnt="4"/>
      <dgm:spPr/>
    </dgm:pt>
    <dgm:pt modelId="{DC821EDA-EE2D-824D-8158-42ECE93E398D}" type="pres">
      <dgm:prSet presAssocID="{976814F4-AD7D-3C4A-879B-1AC3FA4B2A00}" presName="node" presStyleLbl="node1" presStyleIdx="4" presStyleCnt="5">
        <dgm:presLayoutVars>
          <dgm:bulletEnabled val="1"/>
        </dgm:presLayoutVars>
      </dgm:prSet>
      <dgm:spPr/>
    </dgm:pt>
  </dgm:ptLst>
  <dgm:cxnLst>
    <dgm:cxn modelId="{62FA790A-714E-914A-92F7-751A6B306F04}" type="presOf" srcId="{8143842A-7E4A-C04F-A046-00BD31E4B317}" destId="{FF190893-6AE9-8146-AA3A-40D41D0900A1}" srcOrd="0" destOrd="0" presId="urn:microsoft.com/office/officeart/2005/8/layout/process1"/>
    <dgm:cxn modelId="{E4D87D0A-B892-1F4C-9813-7C6794013A5E}" type="presOf" srcId="{78B3E6F4-EC07-EB49-8F2F-9C5E1062D2D2}" destId="{D6D9356E-63A4-2C4B-A1F9-AD7CFFA0FEB5}" srcOrd="1" destOrd="0" presId="urn:microsoft.com/office/officeart/2005/8/layout/process1"/>
    <dgm:cxn modelId="{DD101426-6508-A64E-9998-8522BCD644E9}" type="presOf" srcId="{7461DB3E-1155-FB4B-8566-9BCCB245E960}" destId="{7785A7BA-7D47-4941-90FB-C329B1E4A2E4}" srcOrd="0" destOrd="0" presId="urn:microsoft.com/office/officeart/2005/8/layout/process1"/>
    <dgm:cxn modelId="{8FD6793C-D9F0-3043-9B4A-1A67D43AB5BF}" type="presOf" srcId="{78B3E6F4-EC07-EB49-8F2F-9C5E1062D2D2}" destId="{21B3F3A9-55C0-F147-B9DB-1D4F92E481D3}" srcOrd="0" destOrd="0" presId="urn:microsoft.com/office/officeart/2005/8/layout/process1"/>
    <dgm:cxn modelId="{28722F4A-58E4-CF41-9C9A-E115891BC621}" type="presOf" srcId="{6AA6E1E9-0F0D-E646-A8E6-72280422B71B}" destId="{E2BFC653-3AF9-DA4C-9246-16BFDCDCEAFA}" srcOrd="0" destOrd="0" presId="urn:microsoft.com/office/officeart/2005/8/layout/process1"/>
    <dgm:cxn modelId="{4CBDB94B-85A7-6048-BD9A-E4A9D3D8BE36}" type="presOf" srcId="{6B82ADB7-CB2C-FD4A-88CE-8A4F96FA26AD}" destId="{0D2EEE03-F592-5343-A8C5-29052ED1FA93}" srcOrd="0" destOrd="0" presId="urn:microsoft.com/office/officeart/2005/8/layout/process1"/>
    <dgm:cxn modelId="{01247A57-0AB9-5442-93AB-3B791D3D8D29}" type="presOf" srcId="{96955F76-74B7-3349-8695-0C771A1DC934}" destId="{FF1255E7-C33A-FC46-82F6-EBBEA130AAED}" srcOrd="0" destOrd="0" presId="urn:microsoft.com/office/officeart/2005/8/layout/process1"/>
    <dgm:cxn modelId="{1672657B-2BA2-8744-B4E7-3764BDBB7782}" srcId="{6B82ADB7-CB2C-FD4A-88CE-8A4F96FA26AD}" destId="{5E7588AE-B1C9-374C-B30F-1506BD312EDA}" srcOrd="2" destOrd="0" parTransId="{7B086B8B-58B0-C742-99D1-410513F344F8}" sibTransId="{E543A984-2312-E248-841F-BC17D99FD038}"/>
    <dgm:cxn modelId="{D4C91C7E-AD07-824E-BC09-437EF190F5F3}" type="presOf" srcId="{976814F4-AD7D-3C4A-879B-1AC3FA4B2A00}" destId="{DC821EDA-EE2D-824D-8158-42ECE93E398D}" srcOrd="0" destOrd="0" presId="urn:microsoft.com/office/officeart/2005/8/layout/process1"/>
    <dgm:cxn modelId="{5519AE82-5A0D-EA47-B247-42DACF1F9BA4}" srcId="{6B82ADB7-CB2C-FD4A-88CE-8A4F96FA26AD}" destId="{976814F4-AD7D-3C4A-879B-1AC3FA4B2A00}" srcOrd="4" destOrd="0" parTransId="{04E42468-DFFA-7B43-8298-96BAB6B70706}" sibTransId="{8F4A2869-D287-264D-B012-64E68D443377}"/>
    <dgm:cxn modelId="{ED04918E-FF2B-8440-8F89-CC8B48F981E4}" type="presOf" srcId="{E543A984-2312-E248-841F-BC17D99FD038}" destId="{3FCD672B-10DF-1A4D-B298-311323628119}" srcOrd="0" destOrd="0" presId="urn:microsoft.com/office/officeart/2005/8/layout/process1"/>
    <dgm:cxn modelId="{90FD5490-AD70-B942-B261-0429066165DC}" type="presOf" srcId="{B57ED535-B6FB-2346-AB22-EE18CFD5B407}" destId="{45F698F0-6A9E-EB4D-A040-035D64BA2F8C}" srcOrd="0" destOrd="0" presId="urn:microsoft.com/office/officeart/2005/8/layout/process1"/>
    <dgm:cxn modelId="{12C29699-5B1F-EF45-933A-F37C965349F6}" srcId="{6B82ADB7-CB2C-FD4A-88CE-8A4F96FA26AD}" destId="{96955F76-74B7-3349-8695-0C771A1DC934}" srcOrd="0" destOrd="0" parTransId="{DB568C04-30E5-FA45-A0E5-7482C7D47E77}" sibTransId="{78B3E6F4-EC07-EB49-8F2F-9C5E1062D2D2}"/>
    <dgm:cxn modelId="{275673AE-1D8D-CA48-9416-518D67F32D9A}" type="presOf" srcId="{E543A984-2312-E248-841F-BC17D99FD038}" destId="{59C8B00F-405A-B841-855A-D37779D3E741}" srcOrd="1" destOrd="0" presId="urn:microsoft.com/office/officeart/2005/8/layout/process1"/>
    <dgm:cxn modelId="{DC116EC6-A474-0C49-A3D9-62589BFA96B3}" srcId="{6B82ADB7-CB2C-FD4A-88CE-8A4F96FA26AD}" destId="{7461DB3E-1155-FB4B-8566-9BCCB245E960}" srcOrd="1" destOrd="0" parTransId="{ADBAC11F-4518-A94E-B247-15B2B04B3A5E}" sibTransId="{8143842A-7E4A-C04F-A046-00BD31E4B317}"/>
    <dgm:cxn modelId="{55390FCB-034F-0148-B651-BCBC8F35663D}" srcId="{6B82ADB7-CB2C-FD4A-88CE-8A4F96FA26AD}" destId="{6AA6E1E9-0F0D-E646-A8E6-72280422B71B}" srcOrd="3" destOrd="0" parTransId="{ED792027-9733-F842-9757-045764B8F29A}" sibTransId="{B57ED535-B6FB-2346-AB22-EE18CFD5B407}"/>
    <dgm:cxn modelId="{C63871D6-ED96-A349-8A9C-D1CAF83D8D47}" type="presOf" srcId="{B57ED535-B6FB-2346-AB22-EE18CFD5B407}" destId="{0ACEA57C-5B17-AD4A-9FA7-A9CBBC611069}" srcOrd="1" destOrd="0" presId="urn:microsoft.com/office/officeart/2005/8/layout/process1"/>
    <dgm:cxn modelId="{1E78A9DF-D37E-1F46-80E1-BCA6441AA839}" type="presOf" srcId="{5E7588AE-B1C9-374C-B30F-1506BD312EDA}" destId="{18904B06-DB8F-3246-9FD8-60B0085D89E8}" srcOrd="0" destOrd="0" presId="urn:microsoft.com/office/officeart/2005/8/layout/process1"/>
    <dgm:cxn modelId="{A9D4E7E5-D31D-3442-9834-3EFC1A15319E}" type="presOf" srcId="{8143842A-7E4A-C04F-A046-00BD31E4B317}" destId="{F3F592BF-6574-C248-A718-A1285B498BBA}" srcOrd="1" destOrd="0" presId="urn:microsoft.com/office/officeart/2005/8/layout/process1"/>
    <dgm:cxn modelId="{391ABEF7-D345-3044-9CAD-7E14B2AD1C87}" type="presParOf" srcId="{0D2EEE03-F592-5343-A8C5-29052ED1FA93}" destId="{FF1255E7-C33A-FC46-82F6-EBBEA130AAED}" srcOrd="0" destOrd="0" presId="urn:microsoft.com/office/officeart/2005/8/layout/process1"/>
    <dgm:cxn modelId="{BD1FBB60-4410-154E-AE4E-D2FC7F569EBE}" type="presParOf" srcId="{0D2EEE03-F592-5343-A8C5-29052ED1FA93}" destId="{21B3F3A9-55C0-F147-B9DB-1D4F92E481D3}" srcOrd="1" destOrd="0" presId="urn:microsoft.com/office/officeart/2005/8/layout/process1"/>
    <dgm:cxn modelId="{AA6AB2E2-BD84-A041-86E3-276F34456BA2}" type="presParOf" srcId="{21B3F3A9-55C0-F147-B9DB-1D4F92E481D3}" destId="{D6D9356E-63A4-2C4B-A1F9-AD7CFFA0FEB5}" srcOrd="0" destOrd="0" presId="urn:microsoft.com/office/officeart/2005/8/layout/process1"/>
    <dgm:cxn modelId="{39402A0C-40BF-554A-8196-F12CF3D8E4A8}" type="presParOf" srcId="{0D2EEE03-F592-5343-A8C5-29052ED1FA93}" destId="{7785A7BA-7D47-4941-90FB-C329B1E4A2E4}" srcOrd="2" destOrd="0" presId="urn:microsoft.com/office/officeart/2005/8/layout/process1"/>
    <dgm:cxn modelId="{18B4ADF8-8F41-E746-AE84-EBDCD7E02201}" type="presParOf" srcId="{0D2EEE03-F592-5343-A8C5-29052ED1FA93}" destId="{FF190893-6AE9-8146-AA3A-40D41D0900A1}" srcOrd="3" destOrd="0" presId="urn:microsoft.com/office/officeart/2005/8/layout/process1"/>
    <dgm:cxn modelId="{4DD3B120-92F6-C34F-90DE-91FFACFAC3D7}" type="presParOf" srcId="{FF190893-6AE9-8146-AA3A-40D41D0900A1}" destId="{F3F592BF-6574-C248-A718-A1285B498BBA}" srcOrd="0" destOrd="0" presId="urn:microsoft.com/office/officeart/2005/8/layout/process1"/>
    <dgm:cxn modelId="{DECF0B22-F5E4-FD48-807E-53C6A9DA425F}" type="presParOf" srcId="{0D2EEE03-F592-5343-A8C5-29052ED1FA93}" destId="{18904B06-DB8F-3246-9FD8-60B0085D89E8}" srcOrd="4" destOrd="0" presId="urn:microsoft.com/office/officeart/2005/8/layout/process1"/>
    <dgm:cxn modelId="{61AE2177-316F-C646-B543-1A06AEC3E5B5}" type="presParOf" srcId="{0D2EEE03-F592-5343-A8C5-29052ED1FA93}" destId="{3FCD672B-10DF-1A4D-B298-311323628119}" srcOrd="5" destOrd="0" presId="urn:microsoft.com/office/officeart/2005/8/layout/process1"/>
    <dgm:cxn modelId="{4478ECF7-9026-8D48-B004-DFF1E5F88725}" type="presParOf" srcId="{3FCD672B-10DF-1A4D-B298-311323628119}" destId="{59C8B00F-405A-B841-855A-D37779D3E741}" srcOrd="0" destOrd="0" presId="urn:microsoft.com/office/officeart/2005/8/layout/process1"/>
    <dgm:cxn modelId="{1F810B38-722D-A347-B6E9-966E47EAC011}" type="presParOf" srcId="{0D2EEE03-F592-5343-A8C5-29052ED1FA93}" destId="{E2BFC653-3AF9-DA4C-9246-16BFDCDCEAFA}" srcOrd="6" destOrd="0" presId="urn:microsoft.com/office/officeart/2005/8/layout/process1"/>
    <dgm:cxn modelId="{FBAC8779-2D1B-C041-B156-F77E93D03DC9}" type="presParOf" srcId="{0D2EEE03-F592-5343-A8C5-29052ED1FA93}" destId="{45F698F0-6A9E-EB4D-A040-035D64BA2F8C}" srcOrd="7" destOrd="0" presId="urn:microsoft.com/office/officeart/2005/8/layout/process1"/>
    <dgm:cxn modelId="{F5764EFF-274D-A14C-9ABB-2ECF9E3E0C1E}" type="presParOf" srcId="{45F698F0-6A9E-EB4D-A040-035D64BA2F8C}" destId="{0ACEA57C-5B17-AD4A-9FA7-A9CBBC611069}" srcOrd="0" destOrd="0" presId="urn:microsoft.com/office/officeart/2005/8/layout/process1"/>
    <dgm:cxn modelId="{129B79F0-AC06-FA40-90F9-3ACD25CAE58C}" type="presParOf" srcId="{0D2EEE03-F592-5343-A8C5-29052ED1FA93}" destId="{DC821EDA-EE2D-824D-8158-42ECE93E398D}"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295DA-6F1A-9D4C-BDFF-2F70987E702B}">
      <dsp:nvSpPr>
        <dsp:cNvPr id="0" name=""/>
        <dsp:cNvSpPr/>
      </dsp:nvSpPr>
      <dsp:spPr>
        <a:xfrm>
          <a:off x="5977670" y="-169646"/>
          <a:ext cx="2102080" cy="1450096"/>
        </a:xfrm>
        <a:prstGeom prst="roundRect">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rgbClr val="202E39"/>
              </a:solidFill>
            </a:rPr>
            <a:t>Supports the digitization of more than 95 hotel services</a:t>
          </a:r>
          <a:endParaRPr lang="ar-SA" sz="2400" b="1" kern="1200" dirty="0">
            <a:solidFill>
              <a:srgbClr val="202E39"/>
            </a:solidFill>
          </a:endParaRPr>
        </a:p>
      </dsp:txBody>
      <dsp:txXfrm>
        <a:off x="6048458" y="-98858"/>
        <a:ext cx="1960504" cy="1308520"/>
      </dsp:txXfrm>
    </dsp:sp>
    <dsp:sp modelId="{D3CEFD62-D03A-3449-A26F-21F491831209}">
      <dsp:nvSpPr>
        <dsp:cNvPr id="0" name=""/>
        <dsp:cNvSpPr/>
      </dsp:nvSpPr>
      <dsp:spPr>
        <a:xfrm>
          <a:off x="2827868" y="401931"/>
          <a:ext cx="7542168" cy="7542168"/>
        </a:xfrm>
        <a:custGeom>
          <a:avLst/>
          <a:gdLst/>
          <a:ahLst/>
          <a:cxnLst/>
          <a:rect l="0" t="0" r="0" b="0"/>
          <a:pathLst>
            <a:path>
              <a:moveTo>
                <a:pt x="5257419" y="305267"/>
              </a:moveTo>
              <a:arcTo wR="3771084" hR="3771084" stAng="17592741" swAng="538569"/>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8881FA20-1718-FC4C-A5F0-91B395679B43}">
      <dsp:nvSpPr>
        <dsp:cNvPr id="0" name=""/>
        <dsp:cNvSpPr/>
      </dsp:nvSpPr>
      <dsp:spPr>
        <a:xfrm>
          <a:off x="8232155" y="984758"/>
          <a:ext cx="2746143" cy="1377439"/>
        </a:xfrm>
        <a:prstGeom prst="roundRect">
          <a:avLst/>
        </a:prstGeom>
        <a:solidFill>
          <a:srgbClr val="202E3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spc="-78" dirty="0">
              <a:solidFill>
                <a:schemeClr val="bg1"/>
              </a:solidFill>
            </a:rPr>
            <a:t>Increases the rate of returning customers by 35%</a:t>
          </a:r>
          <a:endParaRPr lang="ar-SA" sz="2400" b="1" kern="1200" dirty="0">
            <a:solidFill>
              <a:schemeClr val="bg1"/>
            </a:solidFill>
          </a:endParaRPr>
        </a:p>
      </dsp:txBody>
      <dsp:txXfrm>
        <a:off x="8299396" y="1051999"/>
        <a:ext cx="2611661" cy="1242957"/>
      </dsp:txXfrm>
    </dsp:sp>
    <dsp:sp modelId="{9BC700B9-3C9B-0749-98FB-FB6338E271ED}">
      <dsp:nvSpPr>
        <dsp:cNvPr id="0" name=""/>
        <dsp:cNvSpPr/>
      </dsp:nvSpPr>
      <dsp:spPr>
        <a:xfrm>
          <a:off x="3383749" y="866440"/>
          <a:ext cx="7542168" cy="7542168"/>
        </a:xfrm>
        <a:custGeom>
          <a:avLst/>
          <a:gdLst/>
          <a:ahLst/>
          <a:cxnLst/>
          <a:rect l="0" t="0" r="0" b="0"/>
          <a:pathLst>
            <a:path>
              <a:moveTo>
                <a:pt x="6783345" y="1502305"/>
              </a:moveTo>
              <a:arcTo wR="3771084" hR="3771084" stAng="19380818" swAng="734350"/>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472B8B3A-6394-0746-8634-B220B1664A4B}">
      <dsp:nvSpPr>
        <dsp:cNvPr id="0" name=""/>
        <dsp:cNvSpPr/>
      </dsp:nvSpPr>
      <dsp:spPr>
        <a:xfrm>
          <a:off x="9332898" y="3066343"/>
          <a:ext cx="2819211" cy="1210600"/>
        </a:xfrm>
        <a:prstGeom prst="roundRect">
          <a:avLst/>
        </a:prstGeom>
        <a:solidFill>
          <a:srgbClr val="C69A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chemeClr val="bg1"/>
              </a:solidFill>
            </a:rPr>
            <a:t>Offers more than 130 languages</a:t>
          </a:r>
          <a:endParaRPr lang="ar-SA" sz="2400" b="1" kern="1200" dirty="0">
            <a:solidFill>
              <a:schemeClr val="bg1"/>
            </a:solidFill>
          </a:endParaRPr>
        </a:p>
      </dsp:txBody>
      <dsp:txXfrm>
        <a:off x="9391995" y="3125440"/>
        <a:ext cx="2701017" cy="1092406"/>
      </dsp:txXfrm>
    </dsp:sp>
    <dsp:sp modelId="{09C691B7-2798-D747-9AD5-A12776559B11}">
      <dsp:nvSpPr>
        <dsp:cNvPr id="0" name=""/>
        <dsp:cNvSpPr/>
      </dsp:nvSpPr>
      <dsp:spPr>
        <a:xfrm>
          <a:off x="3258950" y="617383"/>
          <a:ext cx="7542168" cy="7542168"/>
        </a:xfrm>
        <a:custGeom>
          <a:avLst/>
          <a:gdLst/>
          <a:ahLst/>
          <a:cxnLst/>
          <a:rect l="0" t="0" r="0" b="0"/>
          <a:pathLst>
            <a:path>
              <a:moveTo>
                <a:pt x="7540790" y="3669141"/>
              </a:moveTo>
              <a:arcTo wR="3771084" hR="3771084" stAng="21507057" swAng="858604"/>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E0ACDA13-CFE8-6B42-9051-CECDED3FC647}">
      <dsp:nvSpPr>
        <dsp:cNvPr id="0" name=""/>
        <dsp:cNvSpPr/>
      </dsp:nvSpPr>
      <dsp:spPr>
        <a:xfrm>
          <a:off x="8981606" y="5230788"/>
          <a:ext cx="3039761" cy="1210600"/>
        </a:xfrm>
        <a:prstGeom prst="roundRect">
          <a:avLst/>
        </a:prstGeom>
        <a:solidFill>
          <a:srgbClr val="202E3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chemeClr val="bg1"/>
              </a:solidFill>
            </a:rPr>
            <a:t>Increases the rate of service requests by 40%</a:t>
          </a:r>
          <a:endParaRPr lang="ar-SA" sz="2400" b="1" kern="1200" dirty="0">
            <a:solidFill>
              <a:schemeClr val="bg1"/>
            </a:solidFill>
          </a:endParaRPr>
        </a:p>
      </dsp:txBody>
      <dsp:txXfrm>
        <a:off x="9040703" y="5289885"/>
        <a:ext cx="2921567" cy="1092406"/>
      </dsp:txXfrm>
    </dsp:sp>
    <dsp:sp modelId="{C2C58105-FEE2-BB4B-B29C-4C87DA14EB14}">
      <dsp:nvSpPr>
        <dsp:cNvPr id="0" name=""/>
        <dsp:cNvSpPr/>
      </dsp:nvSpPr>
      <dsp:spPr>
        <a:xfrm>
          <a:off x="3203931" y="666653"/>
          <a:ext cx="7542168" cy="7542168"/>
        </a:xfrm>
        <a:custGeom>
          <a:avLst/>
          <a:gdLst/>
          <a:ahLst/>
          <a:cxnLst/>
          <a:rect l="0" t="0" r="0" b="0"/>
          <a:pathLst>
            <a:path>
              <a:moveTo>
                <a:pt x="6961076" y="5782310"/>
              </a:moveTo>
              <a:arcTo wR="3771084" hR="3771084" stAng="1933837" swAng="801341"/>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8E87E345-384C-6948-BB79-185033F87E07}">
      <dsp:nvSpPr>
        <dsp:cNvPr id="0" name=""/>
        <dsp:cNvSpPr/>
      </dsp:nvSpPr>
      <dsp:spPr>
        <a:xfrm>
          <a:off x="7206417" y="7137697"/>
          <a:ext cx="3039761" cy="1210600"/>
        </a:xfrm>
        <a:prstGeom prst="roundRect">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rgbClr val="202E39"/>
              </a:solidFill>
            </a:rPr>
            <a:t>Reduces employment cost by 25%</a:t>
          </a:r>
          <a:endParaRPr lang="ar-SA" sz="2400" b="1" kern="1200" dirty="0">
            <a:solidFill>
              <a:srgbClr val="202E39"/>
            </a:solidFill>
          </a:endParaRPr>
        </a:p>
      </dsp:txBody>
      <dsp:txXfrm>
        <a:off x="7265514" y="7196794"/>
        <a:ext cx="2921567" cy="1092406"/>
      </dsp:txXfrm>
    </dsp:sp>
    <dsp:sp modelId="{14DC70BC-9304-B443-BAEA-47D52F38296A}">
      <dsp:nvSpPr>
        <dsp:cNvPr id="0" name=""/>
        <dsp:cNvSpPr/>
      </dsp:nvSpPr>
      <dsp:spPr>
        <a:xfrm>
          <a:off x="2936659" y="628310"/>
          <a:ext cx="7542168" cy="7542168"/>
        </a:xfrm>
        <a:custGeom>
          <a:avLst/>
          <a:gdLst/>
          <a:ahLst/>
          <a:cxnLst/>
          <a:rect l="0" t="0" r="0" b="0"/>
          <a:pathLst>
            <a:path>
              <a:moveTo>
                <a:pt x="4261657" y="7510123"/>
              </a:moveTo>
              <a:arcTo wR="3771084" hR="3771084" stAng="4951519" swAng="731407"/>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DCEF4E8E-CC38-AA42-91D5-8FA1DAD823D7}">
      <dsp:nvSpPr>
        <dsp:cNvPr id="0" name=""/>
        <dsp:cNvSpPr/>
      </dsp:nvSpPr>
      <dsp:spPr>
        <a:xfrm>
          <a:off x="3349830" y="6949233"/>
          <a:ext cx="3039761" cy="1210600"/>
        </a:xfrm>
        <a:prstGeom prst="roundRect">
          <a:avLst/>
        </a:prstGeom>
        <a:solidFill>
          <a:srgbClr val="202E3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chemeClr val="bg1"/>
              </a:solidFill>
            </a:rPr>
            <a:t>Improves the quality of work by 70%  </a:t>
          </a:r>
          <a:endParaRPr lang="ar-SA" sz="2400" b="1" kern="1200" dirty="0">
            <a:solidFill>
              <a:schemeClr val="bg1"/>
            </a:solidFill>
          </a:endParaRPr>
        </a:p>
      </dsp:txBody>
      <dsp:txXfrm>
        <a:off x="3408927" y="7008330"/>
        <a:ext cx="2921567" cy="1092406"/>
      </dsp:txXfrm>
    </dsp:sp>
    <dsp:sp modelId="{099493B0-D8A4-1640-82C0-DDC6E1217999}">
      <dsp:nvSpPr>
        <dsp:cNvPr id="0" name=""/>
        <dsp:cNvSpPr/>
      </dsp:nvSpPr>
      <dsp:spPr>
        <a:xfrm>
          <a:off x="2236976" y="-111677"/>
          <a:ext cx="7542168" cy="7542168"/>
        </a:xfrm>
        <a:custGeom>
          <a:avLst/>
          <a:gdLst/>
          <a:ahLst/>
          <a:cxnLst/>
          <a:rect l="0" t="0" r="0" b="0"/>
          <a:pathLst>
            <a:path>
              <a:moveTo>
                <a:pt x="1919584" y="7056358"/>
              </a:moveTo>
              <a:arcTo wR="3771084" hR="3771084" stAng="7164272" swAng="832439"/>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70580A61-442B-C242-BB10-CF5379B3FAA5}">
      <dsp:nvSpPr>
        <dsp:cNvPr id="0" name=""/>
        <dsp:cNvSpPr/>
      </dsp:nvSpPr>
      <dsp:spPr>
        <a:xfrm>
          <a:off x="1610974" y="5187887"/>
          <a:ext cx="3039761" cy="1210600"/>
        </a:xfrm>
        <a:prstGeom prst="roundRect">
          <a:avLst/>
        </a:prstGeom>
        <a:solidFill>
          <a:srgbClr val="C69A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chemeClr val="bg1"/>
              </a:solidFill>
            </a:rPr>
            <a:t>Contributes in achieving more revenues by 20%</a:t>
          </a:r>
          <a:r>
            <a:rPr lang="ar-SA" sz="2400" b="1" kern="1200" dirty="0">
              <a:solidFill>
                <a:schemeClr val="bg1"/>
              </a:solidFill>
            </a:rPr>
            <a:t> </a:t>
          </a:r>
        </a:p>
      </dsp:txBody>
      <dsp:txXfrm>
        <a:off x="1670071" y="5246984"/>
        <a:ext cx="2921567" cy="1092406"/>
      </dsp:txXfrm>
    </dsp:sp>
    <dsp:sp modelId="{5F217688-C1C5-834F-AD08-3CB0B8ABC50A}">
      <dsp:nvSpPr>
        <dsp:cNvPr id="0" name=""/>
        <dsp:cNvSpPr/>
      </dsp:nvSpPr>
      <dsp:spPr>
        <a:xfrm>
          <a:off x="2859898" y="579196"/>
          <a:ext cx="7542168" cy="7542168"/>
        </a:xfrm>
        <a:custGeom>
          <a:avLst/>
          <a:gdLst/>
          <a:ahLst/>
          <a:cxnLst/>
          <a:rect l="0" t="0" r="0" b="0"/>
          <a:pathLst>
            <a:path>
              <a:moveTo>
                <a:pt x="92634" y="4601795"/>
              </a:moveTo>
              <a:arcTo wR="3771084" hR="3771084" stAng="10036455" swAng="632622"/>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5F1275CD-4D99-2B4B-B113-70F5F66A43B1}">
      <dsp:nvSpPr>
        <dsp:cNvPr id="0" name=""/>
        <dsp:cNvSpPr/>
      </dsp:nvSpPr>
      <dsp:spPr>
        <a:xfrm>
          <a:off x="1229999" y="2971800"/>
          <a:ext cx="3344554" cy="1514998"/>
        </a:xfrm>
        <a:prstGeom prst="roundRect">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Font typeface="Arial" panose="020B0604020202020204" pitchFamily="34" charset="0"/>
            <a:buNone/>
          </a:pPr>
          <a:r>
            <a:rPr lang="en-US" sz="2400" b="1" kern="1200" dirty="0">
              <a:solidFill>
                <a:srgbClr val="202E39"/>
              </a:solidFill>
              <a:latin typeface="+mn-lt"/>
            </a:rPr>
            <a:t>Increase the number of visits to social media platforms by 25%</a:t>
          </a:r>
          <a:endParaRPr lang="ar-SA" sz="2400" b="1" kern="1200" dirty="0">
            <a:solidFill>
              <a:srgbClr val="202E39"/>
            </a:solidFill>
            <a:latin typeface="+mn-lt"/>
          </a:endParaRPr>
        </a:p>
      </dsp:txBody>
      <dsp:txXfrm>
        <a:off x="1303955" y="3045756"/>
        <a:ext cx="3196642" cy="1367086"/>
      </dsp:txXfrm>
    </dsp:sp>
    <dsp:sp modelId="{C857014E-35BE-184C-AF3C-5AC67A0A85B7}">
      <dsp:nvSpPr>
        <dsp:cNvPr id="0" name=""/>
        <dsp:cNvSpPr/>
      </dsp:nvSpPr>
      <dsp:spPr>
        <a:xfrm>
          <a:off x="2829969" y="565250"/>
          <a:ext cx="7542168" cy="7542168"/>
        </a:xfrm>
        <a:custGeom>
          <a:avLst/>
          <a:gdLst/>
          <a:ahLst/>
          <a:cxnLst/>
          <a:rect l="0" t="0" r="0" b="0"/>
          <a:pathLst>
            <a:path>
              <a:moveTo>
                <a:pt x="259141" y="2397282"/>
              </a:moveTo>
              <a:arcTo wR="3771084" hR="3771084" stAng="12081867" swAng="891245"/>
            </a:path>
          </a:pathLst>
        </a:custGeom>
        <a:noFill/>
        <a:ln w="12700"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 modelId="{86AA0970-0A9E-2340-999C-2BA7B03FA1A9}">
      <dsp:nvSpPr>
        <dsp:cNvPr id="0" name=""/>
        <dsp:cNvSpPr/>
      </dsp:nvSpPr>
      <dsp:spPr>
        <a:xfrm>
          <a:off x="2661286" y="736647"/>
          <a:ext cx="2903863" cy="1363462"/>
        </a:xfrm>
        <a:prstGeom prst="roundRect">
          <a:avLst/>
        </a:prstGeom>
        <a:solidFill>
          <a:srgbClr val="C69A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Font typeface="Arial" panose="020B0604020202020204" pitchFamily="34" charset="0"/>
            <a:buNone/>
          </a:pPr>
          <a:r>
            <a:rPr lang="en-US" sz="2400" b="1" kern="1200" dirty="0">
              <a:solidFill>
                <a:schemeClr val="bg1"/>
              </a:solidFill>
            </a:rPr>
            <a:t>Contributes in the advancement of the system services within 80%</a:t>
          </a:r>
          <a:r>
            <a:rPr lang="ar-SA" sz="2400" b="1" kern="1200" dirty="0">
              <a:solidFill>
                <a:schemeClr val="bg1"/>
              </a:solidFill>
            </a:rPr>
            <a:t> </a:t>
          </a:r>
        </a:p>
      </dsp:txBody>
      <dsp:txXfrm>
        <a:off x="2727845" y="803206"/>
        <a:ext cx="2770745" cy="1230344"/>
      </dsp:txXfrm>
    </dsp:sp>
    <dsp:sp modelId="{36D4153B-5074-0141-AA1A-C67CB584931C}">
      <dsp:nvSpPr>
        <dsp:cNvPr id="0" name=""/>
        <dsp:cNvSpPr/>
      </dsp:nvSpPr>
      <dsp:spPr>
        <a:xfrm>
          <a:off x="1846422" y="687591"/>
          <a:ext cx="7542168" cy="7542168"/>
        </a:xfrm>
        <a:custGeom>
          <a:avLst/>
          <a:gdLst/>
          <a:ahLst/>
          <a:cxnLst/>
          <a:rect l="0" t="0" r="0" b="0"/>
          <a:pathLst>
            <a:path>
              <a:moveTo>
                <a:pt x="3174348" y="47512"/>
              </a:moveTo>
              <a:arcTo wR="3771084" hR="3771084" stAng="15653715" swAng="866298"/>
            </a:path>
          </a:pathLst>
        </a:custGeom>
        <a:noFill/>
        <a:ln w="9525" cap="flat" cmpd="sng" algn="ctr">
          <a:solidFill>
            <a:srgbClr val="202E39"/>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255E7-C33A-FC46-82F6-EBBEA130AAED}">
      <dsp:nvSpPr>
        <dsp:cNvPr id="0" name=""/>
        <dsp:cNvSpPr/>
      </dsp:nvSpPr>
      <dsp:spPr>
        <a:xfrm>
          <a:off x="8393" y="2309552"/>
          <a:ext cx="1940867" cy="127369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rPr>
            <a:t>Advertising banner</a:t>
          </a:r>
          <a:endParaRPr lang="ar-SA" sz="2400" b="1" kern="1200" dirty="0">
            <a:solidFill>
              <a:schemeClr val="tx1"/>
            </a:solidFill>
            <a:latin typeface="Cairo" pitchFamily="2" charset="-78"/>
            <a:cs typeface="+mn-cs"/>
          </a:endParaRPr>
        </a:p>
      </dsp:txBody>
      <dsp:txXfrm>
        <a:off x="45698" y="2346857"/>
        <a:ext cx="1866257" cy="1199084"/>
      </dsp:txXfrm>
    </dsp:sp>
    <dsp:sp modelId="{21B3F3A9-55C0-F147-B9DB-1D4F92E481D3}">
      <dsp:nvSpPr>
        <dsp:cNvPr id="0" name=""/>
        <dsp:cNvSpPr/>
      </dsp:nvSpPr>
      <dsp:spPr>
        <a:xfrm>
          <a:off x="2143348" y="2705732"/>
          <a:ext cx="411463" cy="481335"/>
        </a:xfrm>
        <a:prstGeom prst="rightArrow">
          <a:avLst>
            <a:gd name="adj1" fmla="val 60000"/>
            <a:gd name="adj2" fmla="val 50000"/>
          </a:avLst>
        </a:prstGeom>
        <a:solidFill>
          <a:srgbClr val="202E3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ar-SA" sz="2100" kern="1200"/>
        </a:p>
      </dsp:txBody>
      <dsp:txXfrm>
        <a:off x="2143348" y="2801999"/>
        <a:ext cx="288024" cy="288801"/>
      </dsp:txXfrm>
    </dsp:sp>
    <dsp:sp modelId="{7785A7BA-7D47-4941-90FB-C329B1E4A2E4}">
      <dsp:nvSpPr>
        <dsp:cNvPr id="0" name=""/>
        <dsp:cNvSpPr/>
      </dsp:nvSpPr>
      <dsp:spPr>
        <a:xfrm>
          <a:off x="2725608" y="2309552"/>
          <a:ext cx="1940867" cy="127369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chemeClr val="tx1"/>
              </a:solidFill>
            </a:rPr>
            <a:t>Hotel brief introduction</a:t>
          </a:r>
          <a:endParaRPr lang="ar-SA" sz="2400" b="1" kern="1200" dirty="0">
            <a:solidFill>
              <a:schemeClr val="tx1"/>
            </a:solidFill>
            <a:latin typeface="Cairo" pitchFamily="2" charset="-78"/>
            <a:cs typeface="+mn-cs"/>
          </a:endParaRPr>
        </a:p>
      </dsp:txBody>
      <dsp:txXfrm>
        <a:off x="2762913" y="2346857"/>
        <a:ext cx="1866257" cy="1199084"/>
      </dsp:txXfrm>
    </dsp:sp>
    <dsp:sp modelId="{FF190893-6AE9-8146-AA3A-40D41D0900A1}">
      <dsp:nvSpPr>
        <dsp:cNvPr id="0" name=""/>
        <dsp:cNvSpPr/>
      </dsp:nvSpPr>
      <dsp:spPr>
        <a:xfrm>
          <a:off x="4860563" y="2705732"/>
          <a:ext cx="411463" cy="481335"/>
        </a:xfrm>
        <a:prstGeom prst="rightArrow">
          <a:avLst>
            <a:gd name="adj1" fmla="val 60000"/>
            <a:gd name="adj2" fmla="val 50000"/>
          </a:avLst>
        </a:prstGeom>
        <a:solidFill>
          <a:srgbClr val="202E3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ar-SA" sz="2100" kern="1200"/>
        </a:p>
      </dsp:txBody>
      <dsp:txXfrm>
        <a:off x="4860563" y="2801999"/>
        <a:ext cx="288024" cy="288801"/>
      </dsp:txXfrm>
    </dsp:sp>
    <dsp:sp modelId="{18904B06-DB8F-3246-9FD8-60B0085D89E8}">
      <dsp:nvSpPr>
        <dsp:cNvPr id="0" name=""/>
        <dsp:cNvSpPr/>
      </dsp:nvSpPr>
      <dsp:spPr>
        <a:xfrm>
          <a:off x="5442823" y="2309552"/>
          <a:ext cx="1940867" cy="127369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chemeClr val="tx1"/>
              </a:solidFill>
            </a:rPr>
            <a:t>Hotel Services</a:t>
          </a:r>
          <a:endParaRPr lang="ar-SA" sz="2400" b="1" kern="1200" dirty="0">
            <a:solidFill>
              <a:schemeClr val="tx1"/>
            </a:solidFill>
            <a:latin typeface="Cairo" pitchFamily="2" charset="-78"/>
            <a:cs typeface="+mn-cs"/>
          </a:endParaRPr>
        </a:p>
      </dsp:txBody>
      <dsp:txXfrm>
        <a:off x="5480128" y="2346857"/>
        <a:ext cx="1866257" cy="1199084"/>
      </dsp:txXfrm>
    </dsp:sp>
    <dsp:sp modelId="{3FCD672B-10DF-1A4D-B298-311323628119}">
      <dsp:nvSpPr>
        <dsp:cNvPr id="0" name=""/>
        <dsp:cNvSpPr/>
      </dsp:nvSpPr>
      <dsp:spPr>
        <a:xfrm>
          <a:off x="7577778" y="2705732"/>
          <a:ext cx="411463" cy="481335"/>
        </a:xfrm>
        <a:prstGeom prst="rightArrow">
          <a:avLst>
            <a:gd name="adj1" fmla="val 60000"/>
            <a:gd name="adj2" fmla="val 50000"/>
          </a:avLst>
        </a:prstGeom>
        <a:solidFill>
          <a:srgbClr val="202E3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ar-SA" sz="2100" kern="1200"/>
        </a:p>
      </dsp:txBody>
      <dsp:txXfrm>
        <a:off x="7577778" y="2801999"/>
        <a:ext cx="288024" cy="288801"/>
      </dsp:txXfrm>
    </dsp:sp>
    <dsp:sp modelId="{E2BFC653-3AF9-DA4C-9246-16BFDCDCEAFA}">
      <dsp:nvSpPr>
        <dsp:cNvPr id="0" name=""/>
        <dsp:cNvSpPr/>
      </dsp:nvSpPr>
      <dsp:spPr>
        <a:xfrm>
          <a:off x="8160038" y="2309552"/>
          <a:ext cx="2601752" cy="127369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chemeClr val="tx1"/>
              </a:solidFill>
            </a:rPr>
            <a:t>Communications channels</a:t>
          </a:r>
          <a:endParaRPr lang="ar-SA" sz="2400" b="1" kern="1200" dirty="0">
            <a:solidFill>
              <a:schemeClr val="tx1"/>
            </a:solidFill>
            <a:latin typeface="Cairo" pitchFamily="2" charset="-78"/>
            <a:cs typeface="+mn-cs"/>
          </a:endParaRPr>
        </a:p>
      </dsp:txBody>
      <dsp:txXfrm>
        <a:off x="8197343" y="2346857"/>
        <a:ext cx="2527142" cy="1199084"/>
      </dsp:txXfrm>
    </dsp:sp>
    <dsp:sp modelId="{45F698F0-6A9E-EB4D-A040-035D64BA2F8C}">
      <dsp:nvSpPr>
        <dsp:cNvPr id="0" name=""/>
        <dsp:cNvSpPr/>
      </dsp:nvSpPr>
      <dsp:spPr>
        <a:xfrm>
          <a:off x="10955878" y="2705732"/>
          <a:ext cx="411463" cy="481335"/>
        </a:xfrm>
        <a:prstGeom prst="rightArrow">
          <a:avLst>
            <a:gd name="adj1" fmla="val 60000"/>
            <a:gd name="adj2" fmla="val 50000"/>
          </a:avLst>
        </a:prstGeom>
        <a:solidFill>
          <a:srgbClr val="202E3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ar-SA" sz="2100" kern="1200"/>
        </a:p>
      </dsp:txBody>
      <dsp:txXfrm>
        <a:off x="10955878" y="2801999"/>
        <a:ext cx="288024" cy="288801"/>
      </dsp:txXfrm>
    </dsp:sp>
    <dsp:sp modelId="{DC821EDA-EE2D-824D-8158-42ECE93E398D}">
      <dsp:nvSpPr>
        <dsp:cNvPr id="0" name=""/>
        <dsp:cNvSpPr/>
      </dsp:nvSpPr>
      <dsp:spPr>
        <a:xfrm>
          <a:off x="11538138" y="2309552"/>
          <a:ext cx="1940867" cy="127369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chemeClr val="tx1"/>
              </a:solidFill>
            </a:rPr>
            <a:t>Customer Satisfaction Survey</a:t>
          </a:r>
          <a:endParaRPr lang="ar-SA" sz="2400" b="1" kern="1200" dirty="0">
            <a:solidFill>
              <a:schemeClr val="tx1"/>
            </a:solidFill>
            <a:latin typeface="Cairo" pitchFamily="2" charset="-78"/>
            <a:cs typeface="+mn-cs"/>
          </a:endParaRPr>
        </a:p>
      </dsp:txBody>
      <dsp:txXfrm>
        <a:off x="11575443" y="2346857"/>
        <a:ext cx="1866257" cy="119908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www.youtube.com/watch?v=99wufEczuM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6.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hyperlink" Target="https://www.youtube.com/watch?v=99wufEczuM0"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hyperlink" Target="https://www.youtube.com/watch?v=99wufEczuM0" TargetMode="Externa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hyperlink" Target="https://www.youtube.com/watch?v=99wufEczuM0"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7.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1.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png"/><Relationship Id="rId5" Type="http://schemas.openxmlformats.org/officeDocument/2006/relationships/hyperlink" Target="https://www.youtube.com/watch?v=99wufEczuM0" TargetMode="Externa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2.sv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1.png"/><Relationship Id="rId5" Type="http://schemas.openxmlformats.org/officeDocument/2006/relationships/image" Target="../media/image66.jpeg"/><Relationship Id="rId10" Type="http://schemas.openxmlformats.org/officeDocument/2006/relationships/image" Target="../media/image24.pn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png"/><Relationship Id="rId5" Type="http://schemas.openxmlformats.org/officeDocument/2006/relationships/hyperlink" Target="https://www.youtube.com/watch?v=99wufEczuM0" TargetMode="Externa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image" Target="../media/image83.png"/><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103.svg"/></Relationships>
</file>

<file path=ppt/slides/_rels/slide3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1.gif"/><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youtube.com/watch?v=99wufEczuM0" TargetMode="External"/><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gif"/><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tro.mp4">
            <a:hlinkClick r:id="" action="ppaction://media"/>
            <a:extLst>
              <a:ext uri="{FF2B5EF4-FFF2-40B4-BE49-F238E27FC236}">
                <a16:creationId xmlns:a16="http://schemas.microsoft.com/office/drawing/2014/main" id="{6480D21B-61E4-0C4C-622D-A4D6AB214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grpSp>
        <p:nvGrpSpPr>
          <p:cNvPr id="3" name="Group 3"/>
          <p:cNvGrpSpPr/>
          <p:nvPr/>
        </p:nvGrpSpPr>
        <p:grpSpPr>
          <a:xfrm>
            <a:off x="15208193" y="-635097"/>
            <a:ext cx="2317764" cy="2723275"/>
            <a:chOff x="0" y="0"/>
            <a:chExt cx="610440" cy="717241"/>
          </a:xfrm>
        </p:grpSpPr>
        <p:sp>
          <p:nvSpPr>
            <p:cNvPr id="4" name="Freeform 4"/>
            <p:cNvSpPr/>
            <p:nvPr/>
          </p:nvSpPr>
          <p:spPr>
            <a:xfrm>
              <a:off x="0" y="0"/>
              <a:ext cx="610440" cy="717241"/>
            </a:xfrm>
            <a:custGeom>
              <a:avLst/>
              <a:gdLst/>
              <a:ahLst/>
              <a:cxnLst/>
              <a:rect l="l" t="t" r="r" b="b"/>
              <a:pathLst>
                <a:path w="610440" h="717241">
                  <a:moveTo>
                    <a:pt x="170353" y="0"/>
                  </a:moveTo>
                  <a:lnTo>
                    <a:pt x="440087" y="0"/>
                  </a:lnTo>
                  <a:cubicBezTo>
                    <a:pt x="534170" y="0"/>
                    <a:pt x="610440" y="76270"/>
                    <a:pt x="610440" y="170353"/>
                  </a:cubicBezTo>
                  <a:lnTo>
                    <a:pt x="610440" y="546888"/>
                  </a:lnTo>
                  <a:cubicBezTo>
                    <a:pt x="610440" y="640971"/>
                    <a:pt x="534170" y="717241"/>
                    <a:pt x="440087" y="717241"/>
                  </a:cubicBezTo>
                  <a:lnTo>
                    <a:pt x="170353" y="717241"/>
                  </a:lnTo>
                  <a:cubicBezTo>
                    <a:pt x="76270" y="717241"/>
                    <a:pt x="0" y="640971"/>
                    <a:pt x="0" y="546888"/>
                  </a:cubicBezTo>
                  <a:lnTo>
                    <a:pt x="0" y="170353"/>
                  </a:lnTo>
                  <a:cubicBezTo>
                    <a:pt x="0" y="76270"/>
                    <a:pt x="76270" y="0"/>
                    <a:pt x="170353" y="0"/>
                  </a:cubicBezTo>
                  <a:close/>
                </a:path>
              </a:pathLst>
            </a:custGeom>
            <a:solidFill>
              <a:srgbClr val="8B775D"/>
            </a:solidFill>
          </p:spPr>
          <p:txBody>
            <a:bodyPr/>
            <a:lstStyle/>
            <a:p>
              <a:endParaRPr lang="ar-SA" dirty="0"/>
            </a:p>
          </p:txBody>
        </p:sp>
        <p:sp>
          <p:nvSpPr>
            <p:cNvPr id="5" name="TextBox 5"/>
            <p:cNvSpPr txBox="1"/>
            <p:nvPr/>
          </p:nvSpPr>
          <p:spPr>
            <a:xfrm>
              <a:off x="0" y="-9525"/>
              <a:ext cx="610440" cy="726766"/>
            </a:xfrm>
            <a:prstGeom prst="rect">
              <a:avLst/>
            </a:prstGeom>
          </p:spPr>
          <p:txBody>
            <a:bodyPr lIns="50800" tIns="50800" rIns="50800" bIns="50800" rtlCol="0" anchor="ctr"/>
            <a:lstStyle/>
            <a:p>
              <a:pPr algn="ctr">
                <a:lnSpc>
                  <a:spcPts val="2089"/>
                </a:lnSpc>
              </a:pPr>
              <a:endParaRPr dirty="0"/>
            </a:p>
          </p:txBody>
        </p:sp>
      </p:grpSp>
      <p:sp>
        <p:nvSpPr>
          <p:cNvPr id="11" name="Freeform 11"/>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5">
              <a:extLst>
                <a:ext uri="{96DAC541-7B7A-43D3-8B79-37D633B846F1}">
                  <asvg:svgBlip xmlns:asvg="http://schemas.microsoft.com/office/drawing/2016/SVG/main" r:embed="rId6"/>
                </a:ext>
              </a:extLst>
            </a:blip>
            <a:stretch>
              <a:fillRect t="-3249632"/>
            </a:stretch>
          </a:blipFill>
        </p:spPr>
        <p:txBody>
          <a:bodyPr/>
          <a:lstStyle/>
          <a:p>
            <a:endParaRPr lang="ar-SA" dirty="0"/>
          </a:p>
        </p:txBody>
      </p:sp>
      <p:sp>
        <p:nvSpPr>
          <p:cNvPr id="14" name="Freeform 4">
            <a:hlinkClick r:id="rId7" tooltip="https://www.youtube.com/watch?v=99wufEczuM0"/>
            <a:extLst>
              <a:ext uri="{FF2B5EF4-FFF2-40B4-BE49-F238E27FC236}">
                <a16:creationId xmlns:a16="http://schemas.microsoft.com/office/drawing/2014/main" id="{0DE24596-1887-31B3-6C16-66A96F6E5542}"/>
              </a:ext>
            </a:extLst>
          </p:cNvPr>
          <p:cNvSpPr/>
          <p:nvPr/>
        </p:nvSpPr>
        <p:spPr>
          <a:xfrm rot="-10800000">
            <a:off x="-11482" y="-30778"/>
            <a:ext cx="18288000" cy="10287001"/>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8">
              <a:extLst>
                <a:ext uri="{96DAC541-7B7A-43D3-8B79-37D633B846F1}">
                  <asvg:svgBlip xmlns:asvg="http://schemas.microsoft.com/office/drawing/2016/SVG/main" r:embed="rId9"/>
                </a:ext>
              </a:extLst>
            </a:blip>
            <a:stretch>
              <a:fillRect t="-40750" b="-40752"/>
            </a:stretch>
          </a:blipFill>
        </p:spPr>
        <p:txBody>
          <a:bodyPr/>
          <a:lstStyle/>
          <a:p>
            <a:pPr marL="0" algn="r" defTabSz="914400" rtl="1" eaLnBrk="1" latinLnBrk="0" hangingPunct="1"/>
            <a:endParaRPr lang="ar-SA" dirty="0"/>
          </a:p>
        </p:txBody>
      </p:sp>
      <p:sp>
        <p:nvSpPr>
          <p:cNvPr id="13" name="TextBox 13"/>
          <p:cNvSpPr txBox="1"/>
          <p:nvPr/>
        </p:nvSpPr>
        <p:spPr>
          <a:xfrm>
            <a:off x="10744201" y="3445590"/>
            <a:ext cx="4654962" cy="1157496"/>
          </a:xfrm>
          <a:prstGeom prst="rect">
            <a:avLst/>
          </a:prstGeom>
        </p:spPr>
        <p:txBody>
          <a:bodyPr wrap="square" lIns="0" tIns="0" rIns="0" bIns="0" rtlCol="0" anchor="t">
            <a:spAutoFit/>
          </a:bodyPr>
          <a:lstStyle/>
          <a:p>
            <a:pPr algn="ctr">
              <a:lnSpc>
                <a:spcPts val="9487"/>
              </a:lnSpc>
            </a:pPr>
            <a:r>
              <a:rPr lang="en-US" sz="7200" dirty="0">
                <a:solidFill>
                  <a:srgbClr val="F4F4F4"/>
                </a:solidFill>
                <a:latin typeface="+mj-lt"/>
              </a:rPr>
              <a:t>Digital Hotel </a:t>
            </a:r>
          </a:p>
        </p:txBody>
      </p:sp>
      <p:grpSp>
        <p:nvGrpSpPr>
          <p:cNvPr id="6" name="Group 6"/>
          <p:cNvGrpSpPr/>
          <p:nvPr/>
        </p:nvGrpSpPr>
        <p:grpSpPr>
          <a:xfrm>
            <a:off x="15122468" y="-759444"/>
            <a:ext cx="2317764" cy="2847622"/>
            <a:chOff x="0" y="0"/>
            <a:chExt cx="3090352" cy="3796829"/>
          </a:xfrm>
        </p:grpSpPr>
        <p:grpSp>
          <p:nvGrpSpPr>
            <p:cNvPr id="7" name="Group 7"/>
            <p:cNvGrpSpPr/>
            <p:nvPr/>
          </p:nvGrpSpPr>
          <p:grpSpPr>
            <a:xfrm>
              <a:off x="0" y="0"/>
              <a:ext cx="3090352" cy="3631033"/>
              <a:chOff x="0" y="0"/>
              <a:chExt cx="610440" cy="717241"/>
            </a:xfrm>
          </p:grpSpPr>
          <p:sp>
            <p:nvSpPr>
              <p:cNvPr id="8" name="Freeform 8"/>
              <p:cNvSpPr/>
              <p:nvPr/>
            </p:nvSpPr>
            <p:spPr>
              <a:xfrm>
                <a:off x="0" y="0"/>
                <a:ext cx="610440" cy="717241"/>
              </a:xfrm>
              <a:custGeom>
                <a:avLst/>
                <a:gdLst/>
                <a:ahLst/>
                <a:cxnLst/>
                <a:rect l="l" t="t" r="r" b="b"/>
                <a:pathLst>
                  <a:path w="610440" h="717241">
                    <a:moveTo>
                      <a:pt x="170353" y="0"/>
                    </a:moveTo>
                    <a:lnTo>
                      <a:pt x="440087" y="0"/>
                    </a:lnTo>
                    <a:cubicBezTo>
                      <a:pt x="534170" y="0"/>
                      <a:pt x="610440" y="76270"/>
                      <a:pt x="610440" y="170353"/>
                    </a:cubicBezTo>
                    <a:lnTo>
                      <a:pt x="610440" y="546888"/>
                    </a:lnTo>
                    <a:cubicBezTo>
                      <a:pt x="610440" y="640971"/>
                      <a:pt x="534170" y="717241"/>
                      <a:pt x="440087" y="717241"/>
                    </a:cubicBezTo>
                    <a:lnTo>
                      <a:pt x="170353" y="717241"/>
                    </a:lnTo>
                    <a:cubicBezTo>
                      <a:pt x="76270" y="717241"/>
                      <a:pt x="0" y="640971"/>
                      <a:pt x="0" y="546888"/>
                    </a:cubicBezTo>
                    <a:lnTo>
                      <a:pt x="0" y="170353"/>
                    </a:lnTo>
                    <a:cubicBezTo>
                      <a:pt x="0" y="76270"/>
                      <a:pt x="76270" y="0"/>
                      <a:pt x="170353" y="0"/>
                    </a:cubicBezTo>
                    <a:close/>
                  </a:path>
                </a:pathLst>
              </a:custGeom>
              <a:solidFill>
                <a:srgbClr val="F8F9F9"/>
              </a:solidFill>
            </p:spPr>
            <p:txBody>
              <a:bodyPr/>
              <a:lstStyle/>
              <a:p>
                <a:endParaRPr lang="ar-SA" dirty="0"/>
              </a:p>
            </p:txBody>
          </p:sp>
          <p:sp>
            <p:nvSpPr>
              <p:cNvPr id="9" name="TextBox 9"/>
              <p:cNvSpPr txBox="1"/>
              <p:nvPr/>
            </p:nvSpPr>
            <p:spPr>
              <a:xfrm>
                <a:off x="0" y="-9525"/>
                <a:ext cx="610440" cy="726766"/>
              </a:xfrm>
              <a:prstGeom prst="rect">
                <a:avLst/>
              </a:prstGeom>
            </p:spPr>
            <p:txBody>
              <a:bodyPr lIns="50800" tIns="50800" rIns="50800" bIns="50800" rtlCol="0" anchor="ctr"/>
              <a:lstStyle/>
              <a:p>
                <a:pPr algn="ctr">
                  <a:lnSpc>
                    <a:spcPts val="2089"/>
                  </a:lnSpc>
                </a:pPr>
                <a:endParaRPr dirty="0"/>
              </a:p>
            </p:txBody>
          </p:sp>
        </p:grpSp>
        <p:sp>
          <p:nvSpPr>
            <p:cNvPr id="10" name="Freeform 10"/>
            <p:cNvSpPr/>
            <p:nvPr/>
          </p:nvSpPr>
          <p:spPr>
            <a:xfrm>
              <a:off x="195637" y="971555"/>
              <a:ext cx="2818515" cy="2825274"/>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10"/>
              <a:stretch>
                <a:fillRect/>
              </a:stretch>
            </a:blipFill>
          </p:spPr>
          <p:txBody>
            <a:bodyPr/>
            <a:lstStyle/>
            <a:p>
              <a:pPr marL="0" algn="r" defTabSz="914400" rtl="1" eaLnBrk="1" latinLnBrk="0" hangingPunct="1"/>
              <a:endParaRPr lang="ar-SA" dirty="0"/>
            </a:p>
          </p:txBody>
        </p:sp>
      </p:grpSp>
      <p:sp>
        <p:nvSpPr>
          <p:cNvPr id="16" name="TextBox 3">
            <a:extLst>
              <a:ext uri="{FF2B5EF4-FFF2-40B4-BE49-F238E27FC236}">
                <a16:creationId xmlns:a16="http://schemas.microsoft.com/office/drawing/2014/main" id="{AFD8810C-8E1C-B6CE-A9B3-2D96979C54EC}"/>
              </a:ext>
            </a:extLst>
          </p:cNvPr>
          <p:cNvSpPr txBox="1"/>
          <p:nvPr/>
        </p:nvSpPr>
        <p:spPr>
          <a:xfrm>
            <a:off x="9490282" y="4748753"/>
            <a:ext cx="7162800" cy="810158"/>
          </a:xfrm>
          <a:prstGeom prst="rect">
            <a:avLst/>
          </a:prstGeom>
        </p:spPr>
        <p:txBody>
          <a:bodyPr wrap="square" lIns="0" tIns="0" rIns="0" bIns="0" rtlCol="0" anchor="t">
            <a:spAutoFit/>
          </a:bodyPr>
          <a:lstStyle/>
          <a:p>
            <a:pPr marL="0" lvl="0" indent="0" algn="ctr">
              <a:lnSpc>
                <a:spcPts val="6063"/>
              </a:lnSpc>
            </a:pPr>
            <a:r>
              <a:rPr lang="en-US" sz="6600" b="1" spc="-139" dirty="0">
                <a:solidFill>
                  <a:srgbClr val="202E39"/>
                </a:solidFill>
                <a:latin typeface="+mj-lt"/>
              </a:rPr>
              <a:t>The Future of Hotels</a:t>
            </a:r>
          </a:p>
        </p:txBody>
      </p:sp>
    </p:spTree>
    <p:extLst>
      <p:ext uri="{BB962C8B-B14F-4D97-AF65-F5344CB8AC3E}">
        <p14:creationId xmlns:p14="http://schemas.microsoft.com/office/powerpoint/2010/main" val="10668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grpSp>
        <p:nvGrpSpPr>
          <p:cNvPr id="29" name="مجموعة 28">
            <a:extLst>
              <a:ext uri="{FF2B5EF4-FFF2-40B4-BE49-F238E27FC236}">
                <a16:creationId xmlns:a16="http://schemas.microsoft.com/office/drawing/2014/main" id="{D6CEB1A8-22AC-7BF0-5114-1CD64991135B}"/>
              </a:ext>
            </a:extLst>
          </p:cNvPr>
          <p:cNvGrpSpPr/>
          <p:nvPr/>
        </p:nvGrpSpPr>
        <p:grpSpPr>
          <a:xfrm>
            <a:off x="0" y="0"/>
            <a:ext cx="18288000" cy="10334625"/>
            <a:chOff x="0" y="0"/>
            <a:chExt cx="18288000" cy="10334625"/>
          </a:xfrm>
        </p:grpSpPr>
        <p:pic>
          <p:nvPicPr>
            <p:cNvPr id="4" name="صورة 3">
              <a:extLst>
                <a:ext uri="{FF2B5EF4-FFF2-40B4-BE49-F238E27FC236}">
                  <a16:creationId xmlns:a16="http://schemas.microsoft.com/office/drawing/2014/main" id="{0A6D331E-BE1F-0C50-4E2E-1B3D49C3DE58}"/>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16" name="Freeform 5">
              <a:extLst>
                <a:ext uri="{FF2B5EF4-FFF2-40B4-BE49-F238E27FC236}">
                  <a16:creationId xmlns:a16="http://schemas.microsoft.com/office/drawing/2014/main" id="{E468A81F-E56B-9433-FCAE-D9E71CAC43D7}"/>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3">
                <a:extLst>
                  <a:ext uri="{96DAC541-7B7A-43D3-8B79-37D633B846F1}">
                    <asvg:svgBlip xmlns:asvg="http://schemas.microsoft.com/office/drawing/2016/SVG/main" r:embed="rId4"/>
                  </a:ext>
                </a:extLst>
              </a:blip>
              <a:stretch>
                <a:fillRect t="-3249632"/>
              </a:stretch>
            </a:blipFill>
          </p:spPr>
          <p:txBody>
            <a:bodyPr/>
            <a:lstStyle/>
            <a:p>
              <a:pPr marL="0" algn="r" defTabSz="914400" rtl="1" eaLnBrk="1" latinLnBrk="0" hangingPunct="1"/>
              <a:endParaRPr lang="ar-SA" dirty="0"/>
            </a:p>
          </p:txBody>
        </p:sp>
        <p:sp>
          <p:nvSpPr>
            <p:cNvPr id="26" name="Freeform 10">
              <a:extLst>
                <a:ext uri="{FF2B5EF4-FFF2-40B4-BE49-F238E27FC236}">
                  <a16:creationId xmlns:a16="http://schemas.microsoft.com/office/drawing/2014/main" id="{2CCC1EF5-A82A-401B-5EC2-40AC0113176D}"/>
                </a:ext>
              </a:extLst>
            </p:cNvPr>
            <p:cNvSpPr/>
            <p:nvPr/>
          </p:nvSpPr>
          <p:spPr>
            <a:xfrm>
              <a:off x="838200" y="274108"/>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5"/>
              <a:stretch>
                <a:fillRect/>
              </a:stretch>
            </a:blipFill>
          </p:spPr>
          <p:txBody>
            <a:bodyPr/>
            <a:lstStyle/>
            <a:p>
              <a:pPr marL="0" algn="r" defTabSz="914400" rtl="1" eaLnBrk="1" latinLnBrk="0" hangingPunct="1"/>
              <a:endParaRPr lang="ar-SA" dirty="0"/>
            </a:p>
          </p:txBody>
        </p:sp>
      </p:grpSp>
      <p:pic>
        <p:nvPicPr>
          <p:cNvPr id="5" name="Picture 3">
            <a:extLst>
              <a:ext uri="{FF2B5EF4-FFF2-40B4-BE49-F238E27FC236}">
                <a16:creationId xmlns:a16="http://schemas.microsoft.com/office/drawing/2014/main" id="{8EFB66AB-B091-9C48-B216-78464E375AF7}"/>
              </a:ext>
            </a:extLst>
          </p:cNvPr>
          <p:cNvPicPr>
            <a:picLocks noChangeAspect="1"/>
          </p:cNvPicPr>
          <p:nvPr/>
        </p:nvPicPr>
        <p:blipFill>
          <a:blip r:embed="rId6"/>
          <a:srcRect t="29030" r="28336"/>
          <a:stretch>
            <a:fillRect/>
          </a:stretch>
        </p:blipFill>
        <p:spPr>
          <a:xfrm>
            <a:off x="685800" y="2784302"/>
            <a:ext cx="6710179" cy="916787"/>
          </a:xfrm>
          <a:prstGeom prst="rect">
            <a:avLst/>
          </a:prstGeom>
        </p:spPr>
      </p:pic>
      <p:sp>
        <p:nvSpPr>
          <p:cNvPr id="6" name="TextBox 10">
            <a:extLst>
              <a:ext uri="{FF2B5EF4-FFF2-40B4-BE49-F238E27FC236}">
                <a16:creationId xmlns:a16="http://schemas.microsoft.com/office/drawing/2014/main" id="{D1B6430A-9A93-FE67-6B3A-238B8B054989}"/>
              </a:ext>
            </a:extLst>
          </p:cNvPr>
          <p:cNvSpPr txBox="1"/>
          <p:nvPr/>
        </p:nvSpPr>
        <p:spPr>
          <a:xfrm>
            <a:off x="793424" y="2997068"/>
            <a:ext cx="6494929" cy="521938"/>
          </a:xfrm>
          <a:prstGeom prst="rect">
            <a:avLst/>
          </a:prstGeom>
        </p:spPr>
        <p:txBody>
          <a:bodyPr wrap="square" lIns="0" tIns="0" rIns="0" bIns="0" rtlCol="0" anchor="t">
            <a:spAutoFit/>
          </a:bodyPr>
          <a:lstStyle/>
          <a:p>
            <a:pPr algn="ctr">
              <a:lnSpc>
                <a:spcPts val="4286"/>
              </a:lnSpc>
            </a:pPr>
            <a:r>
              <a:rPr lang="en-US" sz="3200" b="1" spc="-77" dirty="0">
                <a:solidFill>
                  <a:srgbClr val="C69A66"/>
                </a:solidFill>
              </a:rPr>
              <a:t>Digital tourism strategy in Saudi Arabia</a:t>
            </a:r>
          </a:p>
        </p:txBody>
      </p:sp>
      <p:sp>
        <p:nvSpPr>
          <p:cNvPr id="21" name="TextBox 2">
            <a:extLst>
              <a:ext uri="{FF2B5EF4-FFF2-40B4-BE49-F238E27FC236}">
                <a16:creationId xmlns:a16="http://schemas.microsoft.com/office/drawing/2014/main" id="{44B92B9F-5833-408D-2F66-928D5B2117AF}"/>
              </a:ext>
            </a:extLst>
          </p:cNvPr>
          <p:cNvSpPr txBox="1"/>
          <p:nvPr/>
        </p:nvSpPr>
        <p:spPr>
          <a:xfrm>
            <a:off x="381000" y="4253710"/>
            <a:ext cx="17602199" cy="4065537"/>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n-US" sz="3600" spc="-78" dirty="0">
                <a:solidFill>
                  <a:srgbClr val="202E39"/>
                </a:solidFill>
              </a:rPr>
              <a:t>This strategy works to build innovative digital models that will contribute to raising the demand for tourism services, it includes employing innovative regulations to manage smart hotels, as well as adopting flexible methods for digital traveling procedures, and providing smooth travel experience for tourists, business men and government employees, it also includes inducing the provision of new services. </a:t>
            </a:r>
            <a:endParaRPr lang="ar-SA" sz="3200" spc="-78" dirty="0">
              <a:solidFill>
                <a:srgbClr val="202E39"/>
              </a:solidFill>
            </a:endParaRPr>
          </a:p>
        </p:txBody>
      </p:sp>
      <p:pic>
        <p:nvPicPr>
          <p:cNvPr id="31" name="صورة 30" descr="صورة تحتوي على الرسومات, الخط, تصميم الجرافيك, شعار&#10;&#10;تم إنشاء الوصف تلقائياً">
            <a:extLst>
              <a:ext uri="{FF2B5EF4-FFF2-40B4-BE49-F238E27FC236}">
                <a16:creationId xmlns:a16="http://schemas.microsoft.com/office/drawing/2014/main" id="{B79B8695-FD55-574C-60BE-D460EA931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662" y="327187"/>
            <a:ext cx="2211694" cy="1608505"/>
          </a:xfrm>
          <a:prstGeom prst="rect">
            <a:avLst/>
          </a:prstGeom>
        </p:spPr>
      </p:pic>
    </p:spTree>
    <p:extLst>
      <p:ext uri="{BB962C8B-B14F-4D97-AF65-F5344CB8AC3E}">
        <p14:creationId xmlns:p14="http://schemas.microsoft.com/office/powerpoint/2010/main" val="337405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dea.mp4">
            <a:hlinkClick r:id="" action="ppaction://media"/>
            <a:extLst>
              <a:ext uri="{FF2B5EF4-FFF2-40B4-BE49-F238E27FC236}">
                <a16:creationId xmlns:a16="http://schemas.microsoft.com/office/drawing/2014/main" id="{71FE4F52-3198-EDDB-493C-78D308BCD9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4812" y="458967"/>
            <a:ext cx="12520578" cy="7042825"/>
          </a:xfrm>
          <a:prstGeom prst="rect">
            <a:avLst/>
          </a:prstGeom>
        </p:spPr>
      </p:pic>
      <p:sp>
        <p:nvSpPr>
          <p:cNvPr id="11" name="Freeform 4">
            <a:hlinkClick r:id="rId5" tooltip="https://www.youtube.com/watch?v=99wufEczuM0"/>
            <a:extLst>
              <a:ext uri="{FF2B5EF4-FFF2-40B4-BE49-F238E27FC236}">
                <a16:creationId xmlns:a16="http://schemas.microsoft.com/office/drawing/2014/main" id="{E26F0D19-098A-E669-46B1-C59C15DE30AE}"/>
              </a:ext>
            </a:extLst>
          </p:cNvPr>
          <p:cNvSpPr/>
          <p:nvPr/>
        </p:nvSpPr>
        <p:spPr>
          <a:xfrm rot="-10800000">
            <a:off x="0" y="-133351"/>
            <a:ext cx="18288000" cy="10420351"/>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6">
              <a:extLst>
                <a:ext uri="{96DAC541-7B7A-43D3-8B79-37D633B846F1}">
                  <asvg:svgBlip xmlns:asvg="http://schemas.microsoft.com/office/drawing/2016/SVG/main" r:embed="rId7"/>
                </a:ext>
              </a:extLst>
            </a:blip>
            <a:stretch>
              <a:fillRect t="-40750" b="-40752"/>
            </a:stretch>
          </a:blipFill>
        </p:spPr>
        <p:txBody>
          <a:bodyPr/>
          <a:lstStyle/>
          <a:p>
            <a:pPr marL="0" algn="r" defTabSz="914400" rtl="1" eaLnBrk="1" latinLnBrk="0" hangingPunct="1"/>
            <a:endParaRPr lang="ar-SA" dirty="0"/>
          </a:p>
        </p:txBody>
      </p:sp>
      <p:grpSp>
        <p:nvGrpSpPr>
          <p:cNvPr id="2" name="Group 2"/>
          <p:cNvGrpSpPr/>
          <p:nvPr/>
        </p:nvGrpSpPr>
        <p:grpSpPr>
          <a:xfrm>
            <a:off x="-2936669" y="6241798"/>
            <a:ext cx="7214497" cy="7214497"/>
            <a:chOff x="0" y="0"/>
            <a:chExt cx="9619329" cy="9619329"/>
          </a:xfrm>
        </p:grpSpPr>
      </p:grpSp>
      <p:grpSp>
        <p:nvGrpSpPr>
          <p:cNvPr id="4" name="Group 4"/>
          <p:cNvGrpSpPr/>
          <p:nvPr/>
        </p:nvGrpSpPr>
        <p:grpSpPr>
          <a:xfrm>
            <a:off x="11835663" y="5088260"/>
            <a:ext cx="5817481" cy="2810818"/>
            <a:chOff x="0" y="0"/>
            <a:chExt cx="7756641" cy="3747757"/>
          </a:xfrm>
        </p:grpSpPr>
        <p:grpSp>
          <p:nvGrpSpPr>
            <p:cNvPr id="5" name="Group 5"/>
            <p:cNvGrpSpPr/>
            <p:nvPr/>
          </p:nvGrpSpPr>
          <p:grpSpPr>
            <a:xfrm rot="5400000">
              <a:off x="5092767" y="901461"/>
              <a:ext cx="3382913" cy="1944835"/>
              <a:chOff x="0" y="0"/>
              <a:chExt cx="1237086" cy="711200"/>
            </a:xfrm>
          </p:grpSpPr>
          <p:sp>
            <p:nvSpPr>
              <p:cNvPr id="6" name="Freeform 6"/>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7" name="TextBox 7"/>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8" name="TextBox 8"/>
            <p:cNvSpPr txBox="1"/>
            <p:nvPr/>
          </p:nvSpPr>
          <p:spPr>
            <a:xfrm>
              <a:off x="5685966" y="1530456"/>
              <a:ext cx="1402024" cy="735244"/>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01        </a:t>
              </a:r>
            </a:p>
          </p:txBody>
        </p:sp>
        <p:sp>
          <p:nvSpPr>
            <p:cNvPr id="9" name="Freeform 9"/>
            <p:cNvSpPr/>
            <p:nvPr/>
          </p:nvSpPr>
          <p:spPr>
            <a:xfrm rot="-5400000">
              <a:off x="4089009" y="1722797"/>
              <a:ext cx="3747757" cy="302163"/>
            </a:xfrm>
            <a:custGeom>
              <a:avLst/>
              <a:gdLst/>
              <a:ahLst/>
              <a:cxnLst/>
              <a:rect l="l" t="t" r="r" b="b"/>
              <a:pathLst>
                <a:path w="3747757" h="302163">
                  <a:moveTo>
                    <a:pt x="0" y="0"/>
                  </a:moveTo>
                  <a:lnTo>
                    <a:pt x="3747757" y="0"/>
                  </a:lnTo>
                  <a:lnTo>
                    <a:pt x="3747757" y="302163"/>
                  </a:lnTo>
                  <a:lnTo>
                    <a:pt x="0" y="302163"/>
                  </a:lnTo>
                  <a:lnTo>
                    <a:pt x="0" y="0"/>
                  </a:lnTo>
                  <a:close/>
                </a:path>
              </a:pathLst>
            </a:custGeom>
            <a:blipFill>
              <a:blip r:embed="rId8"/>
              <a:stretch>
                <a:fillRect t="-100000"/>
              </a:stretch>
            </a:blipFill>
          </p:spPr>
          <p:txBody>
            <a:bodyPr/>
            <a:lstStyle/>
            <a:p>
              <a:endParaRPr lang="ar-SA" dirty="0"/>
            </a:p>
          </p:txBody>
        </p:sp>
        <p:sp>
          <p:nvSpPr>
            <p:cNvPr id="10" name="TextBox 10"/>
            <p:cNvSpPr txBox="1"/>
            <p:nvPr/>
          </p:nvSpPr>
          <p:spPr>
            <a:xfrm>
              <a:off x="0" y="1447907"/>
              <a:ext cx="5811806" cy="751317"/>
            </a:xfrm>
            <a:prstGeom prst="rect">
              <a:avLst/>
            </a:prstGeom>
          </p:spPr>
          <p:txBody>
            <a:bodyPr lIns="0" tIns="0" rIns="0" bIns="0" rtlCol="0" anchor="t">
              <a:spAutoFit/>
            </a:bodyPr>
            <a:lstStyle/>
            <a:p>
              <a:pPr algn="ctr">
                <a:lnSpc>
                  <a:spcPts val="4286"/>
                </a:lnSpc>
              </a:pPr>
              <a:r>
                <a:rPr lang="en-US" sz="3897" b="1" spc="-77" dirty="0">
                  <a:solidFill>
                    <a:srgbClr val="1D1D1D"/>
                  </a:solidFill>
                </a:rPr>
                <a:t>Concept&amp; Goals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2E39"/>
        </a:solidFill>
        <a:effectLst/>
      </p:bgPr>
    </p:bg>
    <p:spTree>
      <p:nvGrpSpPr>
        <p:cNvPr id="1" name=""/>
        <p:cNvGrpSpPr/>
        <p:nvPr/>
      </p:nvGrpSpPr>
      <p:grpSpPr>
        <a:xfrm>
          <a:off x="0" y="0"/>
          <a:ext cx="0" cy="0"/>
          <a:chOff x="0" y="0"/>
          <a:chExt cx="0" cy="0"/>
        </a:xfrm>
      </p:grpSpPr>
      <p:sp>
        <p:nvSpPr>
          <p:cNvPr id="2" name="TextBox 2"/>
          <p:cNvSpPr txBox="1"/>
          <p:nvPr/>
        </p:nvSpPr>
        <p:spPr>
          <a:xfrm>
            <a:off x="6813262" y="3465049"/>
            <a:ext cx="11017537" cy="5617500"/>
          </a:xfrm>
          <a:prstGeom prst="rect">
            <a:avLst/>
          </a:prstGeom>
        </p:spPr>
        <p:txBody>
          <a:bodyPr wrap="square" lIns="0" tIns="0" rIns="0" bIns="0" rtlCol="0" anchor="t">
            <a:spAutoFit/>
          </a:bodyPr>
          <a:lstStyle/>
          <a:p>
            <a:pPr algn="just">
              <a:lnSpc>
                <a:spcPts val="4894"/>
              </a:lnSpc>
            </a:pPr>
            <a:r>
              <a:rPr lang="en-US" sz="3521" spc="-70" dirty="0">
                <a:solidFill>
                  <a:srgbClr val="F8F9F9"/>
                </a:solidFill>
              </a:rPr>
              <a:t>In response to rapid digital transformation, Digital Hotel was created. It features a smart QR code that is assigned to each hotel room. This code can be easily translated into over 130 languages, greatly enhancing the guest experience. By scanning the QR code, guests can access information about the hotel, its services, facilities, and other details that can be easily updated. Guests can also use the QR code to select services and complete procedures electronically, eliminating the need for contacting room service and saving time and effort.</a:t>
            </a:r>
          </a:p>
        </p:txBody>
      </p:sp>
      <p:pic>
        <p:nvPicPr>
          <p:cNvPr id="3" name="Picture 3"/>
          <p:cNvPicPr>
            <a:picLocks noChangeAspect="1"/>
          </p:cNvPicPr>
          <p:nvPr/>
        </p:nvPicPr>
        <p:blipFill>
          <a:blip r:embed="rId2"/>
          <a:srcRect t="29030" r="28336"/>
          <a:stretch>
            <a:fillRect/>
          </a:stretch>
        </p:blipFill>
        <p:spPr>
          <a:xfrm>
            <a:off x="9982200" y="2092018"/>
            <a:ext cx="4419600" cy="822463"/>
          </a:xfrm>
          <a:prstGeom prst="rect">
            <a:avLst/>
          </a:prstGeom>
        </p:spPr>
      </p:pic>
      <p:sp>
        <p:nvSpPr>
          <p:cNvPr id="4" name="Freeform 4"/>
          <p:cNvSpPr/>
          <p:nvPr/>
        </p:nvSpPr>
        <p:spPr>
          <a:xfrm rot="-10800000">
            <a:off x="0" y="1005211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3">
              <a:extLst>
                <a:ext uri="{96DAC541-7B7A-43D3-8B79-37D633B846F1}">
                  <asvg:svgBlip xmlns:asvg="http://schemas.microsoft.com/office/drawing/2016/SVG/main" r:embed="rId4"/>
                </a:ext>
              </a:extLst>
            </a:blip>
            <a:stretch>
              <a:fillRect t="-3249632"/>
            </a:stretch>
          </a:blipFill>
        </p:spPr>
        <p:txBody>
          <a:bodyPr/>
          <a:lstStyle/>
          <a:p>
            <a:endParaRPr lang="ar-SA" dirty="0"/>
          </a:p>
        </p:txBody>
      </p:sp>
      <p:grpSp>
        <p:nvGrpSpPr>
          <p:cNvPr id="5" name="Group 5"/>
          <p:cNvGrpSpPr>
            <a:grpSpLocks noChangeAspect="1"/>
          </p:cNvGrpSpPr>
          <p:nvPr/>
        </p:nvGrpSpPr>
        <p:grpSpPr>
          <a:xfrm>
            <a:off x="-2621710" y="647700"/>
            <a:ext cx="8916504" cy="9214949"/>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51563" t="-49428" r="-52522" b="-48035"/>
              </a:stretch>
            </a:blipFill>
          </p:spPr>
          <p:txBody>
            <a:bodyPr/>
            <a:lstStyle/>
            <a:p>
              <a:endParaRPr lang="ar-SA" dirty="0"/>
            </a:p>
          </p:txBody>
        </p:sp>
      </p:grpSp>
      <p:grpSp>
        <p:nvGrpSpPr>
          <p:cNvPr id="7" name="Group 7"/>
          <p:cNvGrpSpPr/>
          <p:nvPr/>
        </p:nvGrpSpPr>
        <p:grpSpPr>
          <a:xfrm>
            <a:off x="4198687" y="6901199"/>
            <a:ext cx="688005" cy="162580"/>
            <a:chOff x="0" y="0"/>
            <a:chExt cx="181203" cy="42819"/>
          </a:xfrm>
        </p:grpSpPr>
        <p:sp>
          <p:nvSpPr>
            <p:cNvPr id="8" name="Freeform 8"/>
            <p:cNvSpPr/>
            <p:nvPr/>
          </p:nvSpPr>
          <p:spPr>
            <a:xfrm>
              <a:off x="0" y="0"/>
              <a:ext cx="181203" cy="42819"/>
            </a:xfrm>
            <a:custGeom>
              <a:avLst/>
              <a:gdLst/>
              <a:ahLst/>
              <a:cxnLst/>
              <a:rect l="l" t="t" r="r" b="b"/>
              <a:pathLst>
                <a:path w="181203" h="42819">
                  <a:moveTo>
                    <a:pt x="0" y="0"/>
                  </a:moveTo>
                  <a:lnTo>
                    <a:pt x="181203" y="0"/>
                  </a:lnTo>
                  <a:lnTo>
                    <a:pt x="181203" y="42819"/>
                  </a:lnTo>
                  <a:lnTo>
                    <a:pt x="0" y="42819"/>
                  </a:lnTo>
                  <a:close/>
                </a:path>
              </a:pathLst>
            </a:custGeom>
            <a:solidFill>
              <a:srgbClr val="F8F9F9"/>
            </a:solidFill>
          </p:spPr>
          <p:txBody>
            <a:bodyPr/>
            <a:lstStyle/>
            <a:p>
              <a:endParaRPr lang="ar-SA" dirty="0"/>
            </a:p>
          </p:txBody>
        </p:sp>
        <p:sp>
          <p:nvSpPr>
            <p:cNvPr id="9" name="TextBox 9"/>
            <p:cNvSpPr txBox="1"/>
            <p:nvPr/>
          </p:nvSpPr>
          <p:spPr>
            <a:xfrm>
              <a:off x="0" y="-9525"/>
              <a:ext cx="181203" cy="52344"/>
            </a:xfrm>
            <a:prstGeom prst="rect">
              <a:avLst/>
            </a:prstGeom>
          </p:spPr>
          <p:txBody>
            <a:bodyPr lIns="50800" tIns="50800" rIns="50800" bIns="50800" rtlCol="0" anchor="ctr"/>
            <a:lstStyle/>
            <a:p>
              <a:pPr algn="ctr">
                <a:lnSpc>
                  <a:spcPts val="2089"/>
                </a:lnSpc>
              </a:pPr>
              <a:endParaRPr dirty="0"/>
            </a:p>
          </p:txBody>
        </p:sp>
      </p:grpSp>
      <p:sp>
        <p:nvSpPr>
          <p:cNvPr id="10" name="TextBox 10"/>
          <p:cNvSpPr txBox="1"/>
          <p:nvPr/>
        </p:nvSpPr>
        <p:spPr>
          <a:xfrm>
            <a:off x="9606248" y="2217812"/>
            <a:ext cx="5164335" cy="563488"/>
          </a:xfrm>
          <a:prstGeom prst="rect">
            <a:avLst/>
          </a:prstGeom>
        </p:spPr>
        <p:txBody>
          <a:bodyPr lIns="0" tIns="0" rIns="0" bIns="0" rtlCol="0" anchor="t">
            <a:spAutoFit/>
          </a:bodyPr>
          <a:lstStyle/>
          <a:p>
            <a:pPr algn="ctr" rtl="1">
              <a:lnSpc>
                <a:spcPts val="4286"/>
              </a:lnSpc>
            </a:pPr>
            <a:r>
              <a:rPr lang="en-US" sz="3897" b="1" spc="-77" dirty="0">
                <a:solidFill>
                  <a:srgbClr val="1D1D1D"/>
                </a:solidFill>
              </a:rPr>
              <a:t>Digital Hotel Concept</a:t>
            </a:r>
          </a:p>
        </p:txBody>
      </p:sp>
      <p:sp>
        <p:nvSpPr>
          <p:cNvPr id="11" name="TextBox 11"/>
          <p:cNvSpPr txBox="1"/>
          <p:nvPr/>
        </p:nvSpPr>
        <p:spPr>
          <a:xfrm rot="-65981">
            <a:off x="4322690" y="6817160"/>
            <a:ext cx="438835" cy="302093"/>
          </a:xfrm>
          <a:prstGeom prst="rect">
            <a:avLst/>
          </a:prstGeom>
        </p:spPr>
        <p:txBody>
          <a:bodyPr lIns="0" tIns="0" rIns="0" bIns="0" rtlCol="0" anchor="t">
            <a:spAutoFit/>
          </a:bodyPr>
          <a:lstStyle/>
          <a:p>
            <a:pPr algn="just">
              <a:lnSpc>
                <a:spcPts val="2157"/>
              </a:lnSpc>
            </a:pPr>
            <a:r>
              <a:rPr lang="en-US" sz="1551" spc="-31" dirty="0">
                <a:solidFill>
                  <a:srgbClr val="58596A">
                    <a:alpha val="71765"/>
                  </a:srgbClr>
                </a:solidFill>
                <a:latin typeface="29LT Zarid Slab SemiBold"/>
              </a:rPr>
              <a:t>SCAN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2734"/>
        </a:solidFill>
        <a:effectLst/>
      </p:bgPr>
    </p:bg>
    <p:spTree>
      <p:nvGrpSpPr>
        <p:cNvPr id="1" name=""/>
        <p:cNvGrpSpPr/>
        <p:nvPr/>
      </p:nvGrpSpPr>
      <p:grpSpPr>
        <a:xfrm>
          <a:off x="0" y="0"/>
          <a:ext cx="0" cy="0"/>
          <a:chOff x="0" y="0"/>
          <a:chExt cx="0" cy="0"/>
        </a:xfrm>
      </p:grpSpPr>
      <p:grpSp>
        <p:nvGrpSpPr>
          <p:cNvPr id="2" name="Group 2"/>
          <p:cNvGrpSpPr/>
          <p:nvPr/>
        </p:nvGrpSpPr>
        <p:grpSpPr>
          <a:xfrm>
            <a:off x="13757128" y="5096600"/>
            <a:ext cx="3572549" cy="3948273"/>
            <a:chOff x="0" y="0"/>
            <a:chExt cx="940918" cy="1039874"/>
          </a:xfrm>
        </p:grpSpPr>
        <p:sp>
          <p:nvSpPr>
            <p:cNvPr id="3" name="Freeform 3"/>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B59163"/>
            </a:solidFill>
          </p:spPr>
          <p:txBody>
            <a:bodyPr/>
            <a:lstStyle/>
            <a:p>
              <a:endParaRPr lang="ar-SA" dirty="0"/>
            </a:p>
          </p:txBody>
        </p:sp>
        <p:sp>
          <p:nvSpPr>
            <p:cNvPr id="4" name="TextBox 4"/>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7" name="Group 7"/>
          <p:cNvGrpSpPr/>
          <p:nvPr/>
        </p:nvGrpSpPr>
        <p:grpSpPr>
          <a:xfrm>
            <a:off x="9625684" y="5096600"/>
            <a:ext cx="3572549" cy="3948273"/>
            <a:chOff x="0" y="0"/>
            <a:chExt cx="940918" cy="1039874"/>
          </a:xfrm>
        </p:grpSpPr>
        <p:sp>
          <p:nvSpPr>
            <p:cNvPr id="8" name="Freeform 8"/>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B59163"/>
            </a:solidFill>
          </p:spPr>
          <p:txBody>
            <a:bodyPr/>
            <a:lstStyle/>
            <a:p>
              <a:endParaRPr lang="ar-SA" dirty="0"/>
            </a:p>
          </p:txBody>
        </p:sp>
        <p:sp>
          <p:nvSpPr>
            <p:cNvPr id="9" name="TextBox 9"/>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15" name="Group 15"/>
          <p:cNvGrpSpPr/>
          <p:nvPr/>
        </p:nvGrpSpPr>
        <p:grpSpPr>
          <a:xfrm>
            <a:off x="5491447" y="5175942"/>
            <a:ext cx="3572549" cy="3948273"/>
            <a:chOff x="0" y="0"/>
            <a:chExt cx="940918" cy="1039874"/>
          </a:xfrm>
        </p:grpSpPr>
        <p:sp>
          <p:nvSpPr>
            <p:cNvPr id="16" name="Freeform 16"/>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B59163"/>
            </a:solidFill>
          </p:spPr>
          <p:txBody>
            <a:bodyPr/>
            <a:lstStyle/>
            <a:p>
              <a:endParaRPr lang="ar-SA" dirty="0"/>
            </a:p>
          </p:txBody>
        </p:sp>
        <p:sp>
          <p:nvSpPr>
            <p:cNvPr id="17" name="TextBox 17"/>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13" name="Group 13"/>
          <p:cNvGrpSpPr>
            <a:grpSpLocks noChangeAspect="1"/>
          </p:cNvGrpSpPr>
          <p:nvPr/>
        </p:nvGrpSpPr>
        <p:grpSpPr>
          <a:xfrm>
            <a:off x="5491447" y="2838089"/>
            <a:ext cx="3572549" cy="3692126"/>
            <a:chOff x="0" y="0"/>
            <a:chExt cx="6362700" cy="6575666"/>
          </a:xfrm>
        </p:grpSpPr>
        <p:sp>
          <p:nvSpPr>
            <p:cNvPr id="14" name="Freeform 14"/>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27709" r="-27709"/>
              </a:stretch>
            </a:blipFill>
          </p:spPr>
          <p:txBody>
            <a:bodyPr/>
            <a:lstStyle/>
            <a:p>
              <a:endParaRPr lang="ar-SA" dirty="0"/>
            </a:p>
          </p:txBody>
        </p:sp>
      </p:grpSp>
      <p:grpSp>
        <p:nvGrpSpPr>
          <p:cNvPr id="21" name="Group 21"/>
          <p:cNvGrpSpPr>
            <a:grpSpLocks noChangeAspect="1"/>
          </p:cNvGrpSpPr>
          <p:nvPr/>
        </p:nvGrpSpPr>
        <p:grpSpPr>
          <a:xfrm>
            <a:off x="9634324" y="2856171"/>
            <a:ext cx="3572549" cy="3692126"/>
            <a:chOff x="0" y="0"/>
            <a:chExt cx="6362700" cy="6575666"/>
          </a:xfrm>
        </p:grpSpPr>
        <p:sp>
          <p:nvSpPr>
            <p:cNvPr id="22" name="Freeform 22"/>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15" r="-27515"/>
              </a:stretch>
            </a:blipFill>
          </p:spPr>
          <p:txBody>
            <a:bodyPr/>
            <a:lstStyle/>
            <a:p>
              <a:endParaRPr lang="ar-SA" dirty="0"/>
            </a:p>
          </p:txBody>
        </p:sp>
      </p:grpSp>
      <p:grpSp>
        <p:nvGrpSpPr>
          <p:cNvPr id="23" name="Group 23"/>
          <p:cNvGrpSpPr/>
          <p:nvPr/>
        </p:nvGrpSpPr>
        <p:grpSpPr>
          <a:xfrm>
            <a:off x="8314198" y="2648757"/>
            <a:ext cx="1051518" cy="651064"/>
            <a:chOff x="0" y="0"/>
            <a:chExt cx="1402024" cy="868085"/>
          </a:xfrm>
        </p:grpSpPr>
        <p:grpSp>
          <p:nvGrpSpPr>
            <p:cNvPr id="24" name="Group 24"/>
            <p:cNvGrpSpPr/>
            <p:nvPr/>
          </p:nvGrpSpPr>
          <p:grpSpPr>
            <a:xfrm>
              <a:off x="254000" y="0"/>
              <a:ext cx="868085" cy="868085"/>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79B66"/>
              </a:solidFill>
            </p:spPr>
            <p:txBody>
              <a:bodyPr/>
              <a:lstStyle/>
              <a:p>
                <a:endParaRPr lang="ar-SA" dirty="0"/>
              </a:p>
            </p:txBody>
          </p:sp>
        </p:grpSp>
        <p:sp>
          <p:nvSpPr>
            <p:cNvPr id="26" name="TextBox 26"/>
            <p:cNvSpPr txBox="1"/>
            <p:nvPr/>
          </p:nvSpPr>
          <p:spPr>
            <a:xfrm>
              <a:off x="0" y="208280"/>
              <a:ext cx="1402024" cy="507577"/>
            </a:xfrm>
            <a:prstGeom prst="rect">
              <a:avLst/>
            </a:prstGeom>
          </p:spPr>
          <p:txBody>
            <a:bodyPr lIns="0" tIns="0" rIns="0" bIns="0" rtlCol="0" anchor="t">
              <a:spAutoFit/>
            </a:bodyPr>
            <a:lstStyle/>
            <a:p>
              <a:pPr algn="ctr">
                <a:lnSpc>
                  <a:spcPts val="2860"/>
                </a:lnSpc>
              </a:pPr>
              <a:r>
                <a:rPr lang="en-US" sz="2600" spc="-52" dirty="0">
                  <a:solidFill>
                    <a:srgbClr val="FFFFFF"/>
                  </a:solidFill>
                  <a:latin typeface="Roboto Bold"/>
                </a:rPr>
                <a:t>2</a:t>
              </a:r>
            </a:p>
          </p:txBody>
        </p:sp>
      </p:grpSp>
      <p:grpSp>
        <p:nvGrpSpPr>
          <p:cNvPr id="27" name="Group 27"/>
          <p:cNvGrpSpPr/>
          <p:nvPr/>
        </p:nvGrpSpPr>
        <p:grpSpPr>
          <a:xfrm>
            <a:off x="1328295" y="5175942"/>
            <a:ext cx="3572549" cy="3948273"/>
            <a:chOff x="0" y="0"/>
            <a:chExt cx="940918" cy="1039874"/>
          </a:xfrm>
        </p:grpSpPr>
        <p:sp>
          <p:nvSpPr>
            <p:cNvPr id="28" name="Freeform 28"/>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B59163"/>
            </a:solidFill>
          </p:spPr>
          <p:txBody>
            <a:bodyPr/>
            <a:lstStyle/>
            <a:p>
              <a:endParaRPr lang="ar-SA" dirty="0"/>
            </a:p>
          </p:txBody>
        </p:sp>
        <p:sp>
          <p:nvSpPr>
            <p:cNvPr id="29" name="TextBox 29"/>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5" name="Group 5"/>
          <p:cNvGrpSpPr>
            <a:grpSpLocks noChangeAspect="1"/>
          </p:cNvGrpSpPr>
          <p:nvPr/>
        </p:nvGrpSpPr>
        <p:grpSpPr>
          <a:xfrm>
            <a:off x="1335419" y="2859737"/>
            <a:ext cx="3565425" cy="3685002"/>
            <a:chOff x="52604" y="-204017"/>
            <a:chExt cx="6350012" cy="6562978"/>
          </a:xfrm>
        </p:grpSpPr>
        <p:sp>
          <p:nvSpPr>
            <p:cNvPr id="6" name="Freeform 6"/>
            <p:cNvSpPr/>
            <p:nvPr/>
          </p:nvSpPr>
          <p:spPr>
            <a:xfrm>
              <a:off x="52604" y="-204017"/>
              <a:ext cx="6350012" cy="656297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418" r="-27418"/>
              </a:stretch>
            </a:blipFill>
          </p:spPr>
          <p:txBody>
            <a:bodyPr/>
            <a:lstStyle/>
            <a:p>
              <a:endParaRPr lang="ar-SA" dirty="0"/>
            </a:p>
          </p:txBody>
        </p:sp>
      </p:grpSp>
      <p:grpSp>
        <p:nvGrpSpPr>
          <p:cNvPr id="33" name="Group 33"/>
          <p:cNvGrpSpPr>
            <a:grpSpLocks noChangeAspect="1"/>
          </p:cNvGrpSpPr>
          <p:nvPr/>
        </p:nvGrpSpPr>
        <p:grpSpPr>
          <a:xfrm>
            <a:off x="13754335" y="2838089"/>
            <a:ext cx="3572549" cy="3692126"/>
            <a:chOff x="0" y="0"/>
            <a:chExt cx="6362700" cy="6575666"/>
          </a:xfrm>
        </p:grpSpPr>
        <p:sp>
          <p:nvSpPr>
            <p:cNvPr id="34" name="Freeform 34"/>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27491" r="-27491"/>
              </a:stretch>
            </a:blipFill>
          </p:spPr>
          <p:txBody>
            <a:bodyPr/>
            <a:lstStyle/>
            <a:p>
              <a:endParaRPr lang="ar-SA" dirty="0"/>
            </a:p>
          </p:txBody>
        </p:sp>
      </p:grpSp>
      <p:sp>
        <p:nvSpPr>
          <p:cNvPr id="35" name="TextBox 35"/>
          <p:cNvSpPr txBox="1"/>
          <p:nvPr/>
        </p:nvSpPr>
        <p:spPr>
          <a:xfrm>
            <a:off x="6561833" y="1383640"/>
            <a:ext cx="5164335" cy="644279"/>
          </a:xfrm>
          <a:prstGeom prst="rect">
            <a:avLst/>
          </a:prstGeom>
        </p:spPr>
        <p:txBody>
          <a:bodyPr lIns="0" tIns="0" rIns="0" bIns="0" rtlCol="0" anchor="t">
            <a:spAutoFit/>
          </a:bodyPr>
          <a:lstStyle/>
          <a:p>
            <a:pPr algn="ctr" rtl="1">
              <a:lnSpc>
                <a:spcPts val="4946"/>
              </a:lnSpc>
            </a:pPr>
            <a:r>
              <a:rPr lang="en-US" sz="4497" b="1" spc="-89" dirty="0">
                <a:solidFill>
                  <a:schemeClr val="bg1"/>
                </a:solidFill>
              </a:rPr>
              <a:t>Digital Hotel Goals</a:t>
            </a:r>
          </a:p>
        </p:txBody>
      </p:sp>
      <p:sp>
        <p:nvSpPr>
          <p:cNvPr id="37" name="TextBox 37"/>
          <p:cNvSpPr txBox="1"/>
          <p:nvPr/>
        </p:nvSpPr>
        <p:spPr>
          <a:xfrm>
            <a:off x="9717533" y="6839038"/>
            <a:ext cx="3386058" cy="1386085"/>
          </a:xfrm>
          <a:prstGeom prst="rect">
            <a:avLst/>
          </a:prstGeom>
        </p:spPr>
        <p:txBody>
          <a:bodyPr wrap="square" lIns="0" tIns="0" rIns="0" bIns="0" rtlCol="0" anchor="t">
            <a:spAutoFit/>
          </a:bodyPr>
          <a:lstStyle/>
          <a:p>
            <a:pPr algn="ctr">
              <a:lnSpc>
                <a:spcPts val="3736"/>
              </a:lnSpc>
              <a:spcBef>
                <a:spcPct val="0"/>
              </a:spcBef>
            </a:pPr>
            <a:r>
              <a:rPr lang="en-US" sz="2400" b="1" spc="-67" dirty="0">
                <a:solidFill>
                  <a:srgbClr val="F4F4F4"/>
                </a:solidFill>
              </a:rPr>
              <a:t>Hotel guests of any nationality can easily order in their preferred language</a:t>
            </a:r>
            <a:endParaRPr lang="en-US" sz="2400" spc="-67" dirty="0">
              <a:solidFill>
                <a:srgbClr val="F4F4F4"/>
              </a:solidFill>
            </a:endParaRPr>
          </a:p>
        </p:txBody>
      </p:sp>
      <p:sp>
        <p:nvSpPr>
          <p:cNvPr id="38" name="TextBox 38"/>
          <p:cNvSpPr txBox="1"/>
          <p:nvPr/>
        </p:nvSpPr>
        <p:spPr>
          <a:xfrm>
            <a:off x="5586034" y="6839038"/>
            <a:ext cx="3292055" cy="1384866"/>
          </a:xfrm>
          <a:prstGeom prst="rect">
            <a:avLst/>
          </a:prstGeom>
        </p:spPr>
        <p:txBody>
          <a:bodyPr lIns="0" tIns="0" rIns="0" bIns="0" rtlCol="0" anchor="t">
            <a:spAutoFit/>
          </a:bodyPr>
          <a:lstStyle/>
          <a:p>
            <a:pPr algn="ctr">
              <a:lnSpc>
                <a:spcPts val="3736"/>
              </a:lnSpc>
              <a:spcBef>
                <a:spcPct val="0"/>
              </a:spcBef>
            </a:pPr>
            <a:r>
              <a:rPr lang="en-US" sz="2400" b="1" spc="-67" dirty="0">
                <a:solidFill>
                  <a:srgbClr val="F4F4F4"/>
                </a:solidFill>
              </a:rPr>
              <a:t>Reduce call waiting times and improve the efficiency of the registration process</a:t>
            </a:r>
            <a:endParaRPr lang="en-US" sz="2400" spc="-67" dirty="0">
              <a:solidFill>
                <a:srgbClr val="F4F4F4"/>
              </a:solidFill>
              <a:latin typeface="29LT Zarid Slab SemiBold"/>
            </a:endParaRPr>
          </a:p>
        </p:txBody>
      </p:sp>
      <p:sp>
        <p:nvSpPr>
          <p:cNvPr id="39" name="TextBox 39"/>
          <p:cNvSpPr txBox="1"/>
          <p:nvPr/>
        </p:nvSpPr>
        <p:spPr>
          <a:xfrm>
            <a:off x="13849394" y="6808010"/>
            <a:ext cx="3388015" cy="1860574"/>
          </a:xfrm>
          <a:prstGeom prst="rect">
            <a:avLst/>
          </a:prstGeom>
        </p:spPr>
        <p:txBody>
          <a:bodyPr wrap="square" lIns="0" tIns="0" rIns="0" bIns="0" rtlCol="0" anchor="t">
            <a:spAutoFit/>
          </a:bodyPr>
          <a:lstStyle/>
          <a:p>
            <a:pPr algn="ctr">
              <a:lnSpc>
                <a:spcPts val="3736"/>
              </a:lnSpc>
              <a:spcBef>
                <a:spcPct val="0"/>
              </a:spcBef>
            </a:pPr>
            <a:r>
              <a:rPr lang="en-US" sz="2400" b="1" spc="-67" dirty="0">
                <a:solidFill>
                  <a:srgbClr val="F4F4F4"/>
                </a:solidFill>
              </a:rPr>
              <a:t>Ensure that guests experience the highest standards of quality and well-being during their stay</a:t>
            </a:r>
            <a:endParaRPr lang="en-US" sz="2400" spc="-67" dirty="0">
              <a:solidFill>
                <a:srgbClr val="F4F4F4"/>
              </a:solidFill>
            </a:endParaRPr>
          </a:p>
        </p:txBody>
      </p:sp>
      <p:grpSp>
        <p:nvGrpSpPr>
          <p:cNvPr id="43" name="Group 43"/>
          <p:cNvGrpSpPr/>
          <p:nvPr/>
        </p:nvGrpSpPr>
        <p:grpSpPr>
          <a:xfrm>
            <a:off x="16842555" y="2648757"/>
            <a:ext cx="651064" cy="651064"/>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79B66"/>
            </a:solidFill>
          </p:spPr>
          <p:txBody>
            <a:bodyPr/>
            <a:lstStyle/>
            <a:p>
              <a:endParaRPr lang="ar-SA" dirty="0"/>
            </a:p>
          </p:txBody>
        </p:sp>
      </p:grpSp>
      <p:sp>
        <p:nvSpPr>
          <p:cNvPr id="45" name="TextBox 45"/>
          <p:cNvSpPr txBox="1"/>
          <p:nvPr/>
        </p:nvSpPr>
        <p:spPr>
          <a:xfrm>
            <a:off x="16642328" y="2795853"/>
            <a:ext cx="1051518" cy="375920"/>
          </a:xfrm>
          <a:prstGeom prst="rect">
            <a:avLst/>
          </a:prstGeom>
        </p:spPr>
        <p:txBody>
          <a:bodyPr lIns="0" tIns="0" rIns="0" bIns="0" rtlCol="0" anchor="t">
            <a:spAutoFit/>
          </a:bodyPr>
          <a:lstStyle/>
          <a:p>
            <a:pPr algn="ctr">
              <a:lnSpc>
                <a:spcPts val="2860"/>
              </a:lnSpc>
            </a:pPr>
            <a:r>
              <a:rPr lang="en-US" sz="2600" spc="-52" dirty="0">
                <a:solidFill>
                  <a:srgbClr val="FFFFFF"/>
                </a:solidFill>
                <a:latin typeface="Roboto Bold"/>
              </a:rPr>
              <a:t>4</a:t>
            </a:r>
          </a:p>
        </p:txBody>
      </p:sp>
      <p:grpSp>
        <p:nvGrpSpPr>
          <p:cNvPr id="46" name="Group 46"/>
          <p:cNvGrpSpPr/>
          <p:nvPr/>
        </p:nvGrpSpPr>
        <p:grpSpPr>
          <a:xfrm>
            <a:off x="12638935" y="2648757"/>
            <a:ext cx="651064" cy="651064"/>
            <a:chOff x="0" y="0"/>
            <a:chExt cx="6350000" cy="6350000"/>
          </a:xfrm>
        </p:grpSpPr>
        <p:sp>
          <p:nvSpPr>
            <p:cNvPr id="47" name="Freeform 4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79B66"/>
            </a:solidFill>
          </p:spPr>
          <p:txBody>
            <a:bodyPr/>
            <a:lstStyle/>
            <a:p>
              <a:endParaRPr lang="ar-SA" dirty="0"/>
            </a:p>
          </p:txBody>
        </p:sp>
      </p:grpSp>
      <p:sp>
        <p:nvSpPr>
          <p:cNvPr id="48" name="TextBox 48"/>
          <p:cNvSpPr txBox="1"/>
          <p:nvPr/>
        </p:nvSpPr>
        <p:spPr>
          <a:xfrm>
            <a:off x="12448435" y="2809729"/>
            <a:ext cx="1051518" cy="375920"/>
          </a:xfrm>
          <a:prstGeom prst="rect">
            <a:avLst/>
          </a:prstGeom>
        </p:spPr>
        <p:txBody>
          <a:bodyPr lIns="0" tIns="0" rIns="0" bIns="0" rtlCol="0" anchor="t">
            <a:spAutoFit/>
          </a:bodyPr>
          <a:lstStyle/>
          <a:p>
            <a:pPr algn="ctr">
              <a:lnSpc>
                <a:spcPts val="2860"/>
              </a:lnSpc>
            </a:pPr>
            <a:r>
              <a:rPr lang="en-US" sz="2600" spc="-52" dirty="0">
                <a:solidFill>
                  <a:srgbClr val="FFFFFF"/>
                </a:solidFill>
                <a:latin typeface="Roboto Bold"/>
              </a:rPr>
              <a:t>3</a:t>
            </a:r>
          </a:p>
        </p:txBody>
      </p:sp>
      <p:grpSp>
        <p:nvGrpSpPr>
          <p:cNvPr id="49" name="Group 49"/>
          <p:cNvGrpSpPr/>
          <p:nvPr/>
        </p:nvGrpSpPr>
        <p:grpSpPr>
          <a:xfrm>
            <a:off x="4182754" y="2648757"/>
            <a:ext cx="1051518" cy="651064"/>
            <a:chOff x="0" y="0"/>
            <a:chExt cx="1402024" cy="868085"/>
          </a:xfrm>
        </p:grpSpPr>
        <p:grpSp>
          <p:nvGrpSpPr>
            <p:cNvPr id="50" name="Group 50"/>
            <p:cNvGrpSpPr/>
            <p:nvPr/>
          </p:nvGrpSpPr>
          <p:grpSpPr>
            <a:xfrm>
              <a:off x="254000" y="0"/>
              <a:ext cx="868085" cy="868085"/>
              <a:chOff x="0" y="0"/>
              <a:chExt cx="6350000" cy="6350000"/>
            </a:xfrm>
          </p:grpSpPr>
          <p:sp>
            <p:nvSpPr>
              <p:cNvPr id="51" name="Freeform 5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79B66"/>
              </a:solidFill>
            </p:spPr>
            <p:txBody>
              <a:bodyPr/>
              <a:lstStyle/>
              <a:p>
                <a:endParaRPr lang="ar-SA" dirty="0"/>
              </a:p>
            </p:txBody>
          </p:sp>
        </p:grpSp>
        <p:sp>
          <p:nvSpPr>
            <p:cNvPr id="52" name="TextBox 52"/>
            <p:cNvSpPr txBox="1"/>
            <p:nvPr/>
          </p:nvSpPr>
          <p:spPr>
            <a:xfrm>
              <a:off x="0" y="208280"/>
              <a:ext cx="1402024" cy="507577"/>
            </a:xfrm>
            <a:prstGeom prst="rect">
              <a:avLst/>
            </a:prstGeom>
          </p:spPr>
          <p:txBody>
            <a:bodyPr lIns="0" tIns="0" rIns="0" bIns="0" rtlCol="0" anchor="t">
              <a:spAutoFit/>
            </a:bodyPr>
            <a:lstStyle/>
            <a:p>
              <a:pPr algn="ctr">
                <a:lnSpc>
                  <a:spcPts val="2860"/>
                </a:lnSpc>
              </a:pPr>
              <a:r>
                <a:rPr lang="en-US" sz="2600" spc="-52" dirty="0">
                  <a:solidFill>
                    <a:srgbClr val="FFFFFF"/>
                  </a:solidFill>
                  <a:latin typeface="Roboto Bold"/>
                </a:rPr>
                <a:t>1</a:t>
              </a:r>
            </a:p>
          </p:txBody>
        </p:sp>
      </p:grpSp>
      <p:sp>
        <p:nvSpPr>
          <p:cNvPr id="53" name="TextBox 37">
            <a:extLst>
              <a:ext uri="{FF2B5EF4-FFF2-40B4-BE49-F238E27FC236}">
                <a16:creationId xmlns:a16="http://schemas.microsoft.com/office/drawing/2014/main" id="{85542AEE-E89C-A4B7-CA23-C2F1EE8BA331}"/>
              </a:ext>
            </a:extLst>
          </p:cNvPr>
          <p:cNvSpPr txBox="1"/>
          <p:nvPr/>
        </p:nvSpPr>
        <p:spPr>
          <a:xfrm>
            <a:off x="1418364" y="7085943"/>
            <a:ext cx="3392410" cy="1386085"/>
          </a:xfrm>
          <a:prstGeom prst="rect">
            <a:avLst/>
          </a:prstGeom>
        </p:spPr>
        <p:txBody>
          <a:bodyPr wrap="square" lIns="0" tIns="0" rIns="0" bIns="0" rtlCol="0" anchor="t">
            <a:spAutoFit/>
          </a:bodyPr>
          <a:lstStyle/>
          <a:p>
            <a:pPr algn="ctr">
              <a:lnSpc>
                <a:spcPts val="3736"/>
              </a:lnSpc>
              <a:spcBef>
                <a:spcPct val="0"/>
              </a:spcBef>
            </a:pPr>
            <a:r>
              <a:rPr lang="en-US" sz="2400" b="1" spc="-67" dirty="0">
                <a:solidFill>
                  <a:srgbClr val="F4F4F4"/>
                </a:solidFill>
              </a:rPr>
              <a:t>Simplify room service with electronic display and ordering</a:t>
            </a:r>
            <a:endParaRPr lang="en-US" sz="2400" spc="-67" dirty="0">
              <a:solidFill>
                <a:srgbClr val="F4F4F4"/>
              </a:solidFill>
            </a:endParaRPr>
          </a:p>
        </p:txBody>
      </p:sp>
      <p:grpSp>
        <p:nvGrpSpPr>
          <p:cNvPr id="54" name="Group 30">
            <a:extLst>
              <a:ext uri="{FF2B5EF4-FFF2-40B4-BE49-F238E27FC236}">
                <a16:creationId xmlns:a16="http://schemas.microsoft.com/office/drawing/2014/main" id="{CAF7757C-793A-4647-8F0C-F94B15CC7A92}"/>
              </a:ext>
            </a:extLst>
          </p:cNvPr>
          <p:cNvGrpSpPr/>
          <p:nvPr/>
        </p:nvGrpSpPr>
        <p:grpSpPr>
          <a:xfrm>
            <a:off x="1331088" y="2728098"/>
            <a:ext cx="3572549" cy="3948273"/>
            <a:chOff x="0" y="0"/>
            <a:chExt cx="940918" cy="1039874"/>
          </a:xfrm>
        </p:grpSpPr>
        <p:sp>
          <p:nvSpPr>
            <p:cNvPr id="55" name="Freeform 31">
              <a:extLst>
                <a:ext uri="{FF2B5EF4-FFF2-40B4-BE49-F238E27FC236}">
                  <a16:creationId xmlns:a16="http://schemas.microsoft.com/office/drawing/2014/main" id="{AB4CABFA-0620-4690-A8CD-4BF7AE0346A7}"/>
                </a:ext>
              </a:extLst>
            </p:cNvPr>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000000">
                <a:alpha val="0"/>
              </a:srgbClr>
            </a:solidFill>
            <a:ln w="19050" cap="rnd">
              <a:solidFill>
                <a:srgbClr val="C79B66"/>
              </a:solidFill>
              <a:prstDash val="solid"/>
              <a:round/>
            </a:ln>
          </p:spPr>
          <p:txBody>
            <a:bodyPr/>
            <a:lstStyle/>
            <a:p>
              <a:endParaRPr lang="ar-SA" dirty="0"/>
            </a:p>
          </p:txBody>
        </p:sp>
        <p:sp>
          <p:nvSpPr>
            <p:cNvPr id="56" name="TextBox 32">
              <a:extLst>
                <a:ext uri="{FF2B5EF4-FFF2-40B4-BE49-F238E27FC236}">
                  <a16:creationId xmlns:a16="http://schemas.microsoft.com/office/drawing/2014/main" id="{7FBBA8D2-014A-4F26-9845-7988CE395FBB}"/>
                </a:ext>
              </a:extLst>
            </p:cNvPr>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57" name="Group 40">
            <a:extLst>
              <a:ext uri="{FF2B5EF4-FFF2-40B4-BE49-F238E27FC236}">
                <a16:creationId xmlns:a16="http://schemas.microsoft.com/office/drawing/2014/main" id="{C131332B-4010-4794-AC5F-AFA1E6110CCA}"/>
              </a:ext>
            </a:extLst>
          </p:cNvPr>
          <p:cNvGrpSpPr/>
          <p:nvPr/>
        </p:nvGrpSpPr>
        <p:grpSpPr>
          <a:xfrm>
            <a:off x="13759921" y="2728098"/>
            <a:ext cx="3572549" cy="3948273"/>
            <a:chOff x="0" y="0"/>
            <a:chExt cx="940918" cy="1039874"/>
          </a:xfrm>
        </p:grpSpPr>
        <p:sp>
          <p:nvSpPr>
            <p:cNvPr id="58" name="Freeform 41">
              <a:extLst>
                <a:ext uri="{FF2B5EF4-FFF2-40B4-BE49-F238E27FC236}">
                  <a16:creationId xmlns:a16="http://schemas.microsoft.com/office/drawing/2014/main" id="{E0B6232C-EA5F-46C3-9708-0707A3DA801D}"/>
                </a:ext>
              </a:extLst>
            </p:cNvPr>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000000">
                <a:alpha val="0"/>
              </a:srgbClr>
            </a:solidFill>
            <a:ln w="19050" cap="rnd">
              <a:solidFill>
                <a:srgbClr val="C79B66"/>
              </a:solidFill>
              <a:prstDash val="solid"/>
              <a:round/>
            </a:ln>
          </p:spPr>
          <p:txBody>
            <a:bodyPr/>
            <a:lstStyle/>
            <a:p>
              <a:endParaRPr lang="ar-SA" dirty="0"/>
            </a:p>
          </p:txBody>
        </p:sp>
        <p:sp>
          <p:nvSpPr>
            <p:cNvPr id="59" name="TextBox 42">
              <a:extLst>
                <a:ext uri="{FF2B5EF4-FFF2-40B4-BE49-F238E27FC236}">
                  <a16:creationId xmlns:a16="http://schemas.microsoft.com/office/drawing/2014/main" id="{D3F36BE6-2FD6-4F17-A7C9-83BA0BE5EDA7}"/>
                </a:ext>
              </a:extLst>
            </p:cNvPr>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60" name="Group 18">
            <a:extLst>
              <a:ext uri="{FF2B5EF4-FFF2-40B4-BE49-F238E27FC236}">
                <a16:creationId xmlns:a16="http://schemas.microsoft.com/office/drawing/2014/main" id="{0F55A0E2-BEC8-433D-ABB0-86FDDD40E743}"/>
              </a:ext>
            </a:extLst>
          </p:cNvPr>
          <p:cNvGrpSpPr/>
          <p:nvPr/>
        </p:nvGrpSpPr>
        <p:grpSpPr>
          <a:xfrm>
            <a:off x="5494241" y="2728098"/>
            <a:ext cx="3572549" cy="3948273"/>
            <a:chOff x="0" y="0"/>
            <a:chExt cx="940918" cy="1039874"/>
          </a:xfrm>
        </p:grpSpPr>
        <p:sp>
          <p:nvSpPr>
            <p:cNvPr id="61" name="Freeform 19">
              <a:extLst>
                <a:ext uri="{FF2B5EF4-FFF2-40B4-BE49-F238E27FC236}">
                  <a16:creationId xmlns:a16="http://schemas.microsoft.com/office/drawing/2014/main" id="{E470F8A3-CA34-4808-8EA9-3E3CD78A3F91}"/>
                </a:ext>
              </a:extLst>
            </p:cNvPr>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000000">
                <a:alpha val="0"/>
              </a:srgbClr>
            </a:solidFill>
            <a:ln w="19050" cap="rnd">
              <a:solidFill>
                <a:srgbClr val="C79B66"/>
              </a:solidFill>
              <a:prstDash val="solid"/>
              <a:round/>
            </a:ln>
          </p:spPr>
          <p:txBody>
            <a:bodyPr/>
            <a:lstStyle/>
            <a:p>
              <a:endParaRPr lang="ar-SA" dirty="0"/>
            </a:p>
          </p:txBody>
        </p:sp>
        <p:sp>
          <p:nvSpPr>
            <p:cNvPr id="62" name="TextBox 20">
              <a:extLst>
                <a:ext uri="{FF2B5EF4-FFF2-40B4-BE49-F238E27FC236}">
                  <a16:creationId xmlns:a16="http://schemas.microsoft.com/office/drawing/2014/main" id="{1B48A0BA-CD65-401F-9B17-9943B12B79C7}"/>
                </a:ext>
              </a:extLst>
            </p:cNvPr>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grpSp>
        <p:nvGrpSpPr>
          <p:cNvPr id="63" name="Group 10">
            <a:extLst>
              <a:ext uri="{FF2B5EF4-FFF2-40B4-BE49-F238E27FC236}">
                <a16:creationId xmlns:a16="http://schemas.microsoft.com/office/drawing/2014/main" id="{C1A2EA4E-A1AD-4949-93A1-3CA20ABC0A5E}"/>
              </a:ext>
            </a:extLst>
          </p:cNvPr>
          <p:cNvGrpSpPr/>
          <p:nvPr/>
        </p:nvGrpSpPr>
        <p:grpSpPr>
          <a:xfrm>
            <a:off x="9628477" y="2728098"/>
            <a:ext cx="3572549" cy="3948273"/>
            <a:chOff x="0" y="0"/>
            <a:chExt cx="940918" cy="1039874"/>
          </a:xfrm>
        </p:grpSpPr>
        <p:sp>
          <p:nvSpPr>
            <p:cNvPr id="64" name="Freeform 11">
              <a:extLst>
                <a:ext uri="{FF2B5EF4-FFF2-40B4-BE49-F238E27FC236}">
                  <a16:creationId xmlns:a16="http://schemas.microsoft.com/office/drawing/2014/main" id="{0BE5EB15-E0B9-42E4-9F6E-7830F48AE081}"/>
                </a:ext>
              </a:extLst>
            </p:cNvPr>
            <p:cNvSpPr/>
            <p:nvPr/>
          </p:nvSpPr>
          <p:spPr>
            <a:xfrm>
              <a:off x="0" y="0"/>
              <a:ext cx="940918" cy="1039874"/>
            </a:xfrm>
            <a:custGeom>
              <a:avLst/>
              <a:gdLst/>
              <a:ahLst/>
              <a:cxnLst/>
              <a:rect l="l" t="t" r="r" b="b"/>
              <a:pathLst>
                <a:path w="940918" h="1039874">
                  <a:moveTo>
                    <a:pt x="110520" y="0"/>
                  </a:moveTo>
                  <a:lnTo>
                    <a:pt x="830398" y="0"/>
                  </a:lnTo>
                  <a:cubicBezTo>
                    <a:pt x="891437" y="0"/>
                    <a:pt x="940918" y="49481"/>
                    <a:pt x="940918" y="110520"/>
                  </a:cubicBezTo>
                  <a:lnTo>
                    <a:pt x="940918" y="929355"/>
                  </a:lnTo>
                  <a:cubicBezTo>
                    <a:pt x="940918" y="990393"/>
                    <a:pt x="891437" y="1039874"/>
                    <a:pt x="830398" y="1039874"/>
                  </a:cubicBezTo>
                  <a:lnTo>
                    <a:pt x="110520" y="1039874"/>
                  </a:lnTo>
                  <a:cubicBezTo>
                    <a:pt x="49481" y="1039874"/>
                    <a:pt x="0" y="990393"/>
                    <a:pt x="0" y="929355"/>
                  </a:cubicBezTo>
                  <a:lnTo>
                    <a:pt x="0" y="110520"/>
                  </a:lnTo>
                  <a:cubicBezTo>
                    <a:pt x="0" y="49481"/>
                    <a:pt x="49481" y="0"/>
                    <a:pt x="110520" y="0"/>
                  </a:cubicBezTo>
                  <a:close/>
                </a:path>
              </a:pathLst>
            </a:custGeom>
            <a:solidFill>
              <a:srgbClr val="000000">
                <a:alpha val="0"/>
              </a:srgbClr>
            </a:solidFill>
            <a:ln w="19050" cap="rnd">
              <a:solidFill>
                <a:srgbClr val="C79B66"/>
              </a:solidFill>
              <a:prstDash val="solid"/>
              <a:round/>
            </a:ln>
          </p:spPr>
          <p:txBody>
            <a:bodyPr/>
            <a:lstStyle/>
            <a:p>
              <a:endParaRPr lang="ar-SA" dirty="0"/>
            </a:p>
          </p:txBody>
        </p:sp>
        <p:sp>
          <p:nvSpPr>
            <p:cNvPr id="65" name="TextBox 12">
              <a:extLst>
                <a:ext uri="{FF2B5EF4-FFF2-40B4-BE49-F238E27FC236}">
                  <a16:creationId xmlns:a16="http://schemas.microsoft.com/office/drawing/2014/main" id="{A61BE719-D49B-433A-8682-66E76F7F8A3C}"/>
                </a:ext>
              </a:extLst>
            </p:cNvPr>
            <p:cNvSpPr txBox="1"/>
            <p:nvPr/>
          </p:nvSpPr>
          <p:spPr>
            <a:xfrm>
              <a:off x="0" y="-9525"/>
              <a:ext cx="940918" cy="1049399"/>
            </a:xfrm>
            <a:prstGeom prst="rect">
              <a:avLst/>
            </a:prstGeom>
          </p:spPr>
          <p:txBody>
            <a:bodyPr lIns="50800" tIns="50800" rIns="50800" bIns="50800" rtlCol="0" anchor="ctr"/>
            <a:lstStyle/>
            <a:p>
              <a:pPr algn="ctr">
                <a:lnSpc>
                  <a:spcPts val="2089"/>
                </a:lnSpc>
              </a:pPr>
              <a:endParaRPr dirty="0"/>
            </a:p>
          </p:txBody>
        </p:sp>
      </p:grpSp>
    </p:spTree>
    <p:extLst>
      <p:ext uri="{BB962C8B-B14F-4D97-AF65-F5344CB8AC3E}">
        <p14:creationId xmlns:p14="http://schemas.microsoft.com/office/powerpoint/2010/main" val="333801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2059390"/>
            <a:ext cx="14630400" cy="8229600"/>
          </a:xfrm>
          <a:prstGeom prst="rect">
            <a:avLst/>
          </a:prstGeom>
        </p:spPr>
      </p:pic>
      <p:sp>
        <p:nvSpPr>
          <p:cNvPr id="12" name="Freeform 4">
            <a:hlinkClick r:id="rId5" tooltip="https://www.youtube.com/watch?v=99wufEczuM0"/>
            <a:extLst>
              <a:ext uri="{FF2B5EF4-FFF2-40B4-BE49-F238E27FC236}">
                <a16:creationId xmlns:a16="http://schemas.microsoft.com/office/drawing/2014/main" id="{9CC97BF7-DE35-C57D-868D-484262B55AF2}"/>
              </a:ext>
            </a:extLst>
          </p:cNvPr>
          <p:cNvSpPr/>
          <p:nvPr/>
        </p:nvSpPr>
        <p:spPr>
          <a:xfrm rot="-10800000">
            <a:off x="0" y="-342901"/>
            <a:ext cx="18288000" cy="10871503"/>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6">
              <a:extLst>
                <a:ext uri="{96DAC541-7B7A-43D3-8B79-37D633B846F1}">
                  <asvg:svgBlip xmlns:asvg="http://schemas.microsoft.com/office/drawing/2016/SVG/main" r:embed="rId7"/>
                </a:ext>
              </a:extLst>
            </a:blip>
            <a:stretch>
              <a:fillRect t="-40750" b="-40752"/>
            </a:stretch>
          </a:blipFill>
        </p:spPr>
        <p:txBody>
          <a:bodyPr/>
          <a:lstStyle/>
          <a:p>
            <a:pPr marL="0" algn="l" defTabSz="914400" rtl="0" eaLnBrk="1" latinLnBrk="0" hangingPunct="1"/>
            <a:endParaRPr lang="ar-SA" dirty="0"/>
          </a:p>
        </p:txBody>
      </p:sp>
      <p:grpSp>
        <p:nvGrpSpPr>
          <p:cNvPr id="3" name="Group 3"/>
          <p:cNvGrpSpPr/>
          <p:nvPr/>
        </p:nvGrpSpPr>
        <p:grpSpPr>
          <a:xfrm>
            <a:off x="-2936669" y="6241798"/>
            <a:ext cx="7214497" cy="7214497"/>
            <a:chOff x="0" y="0"/>
            <a:chExt cx="9619329" cy="9619329"/>
          </a:xfrm>
        </p:grpSpPr>
      </p:grpSp>
      <p:grpSp>
        <p:nvGrpSpPr>
          <p:cNvPr id="4" name="Group 4"/>
          <p:cNvGrpSpPr/>
          <p:nvPr/>
        </p:nvGrpSpPr>
        <p:grpSpPr>
          <a:xfrm>
            <a:off x="10757097" y="5088260"/>
            <a:ext cx="6896047" cy="2810818"/>
            <a:chOff x="-1210649" y="0"/>
            <a:chExt cx="9194729" cy="3747757"/>
          </a:xfrm>
        </p:grpSpPr>
        <p:grpSp>
          <p:nvGrpSpPr>
            <p:cNvPr id="5" name="Group 5"/>
            <p:cNvGrpSpPr/>
            <p:nvPr/>
          </p:nvGrpSpPr>
          <p:grpSpPr>
            <a:xfrm rot="5400000">
              <a:off x="5320206" y="901461"/>
              <a:ext cx="3382913" cy="1944835"/>
              <a:chOff x="0" y="0"/>
              <a:chExt cx="1237086" cy="711200"/>
            </a:xfrm>
          </p:grpSpPr>
          <p:sp>
            <p:nvSpPr>
              <p:cNvPr id="6" name="Freeform 6"/>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7" name="TextBox 7"/>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8" name="TextBox 8"/>
            <p:cNvSpPr txBox="1"/>
            <p:nvPr/>
          </p:nvSpPr>
          <p:spPr>
            <a:xfrm>
              <a:off x="5913405" y="1530456"/>
              <a:ext cx="1402024" cy="735244"/>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02        </a:t>
              </a:r>
            </a:p>
          </p:txBody>
        </p:sp>
        <p:sp>
          <p:nvSpPr>
            <p:cNvPr id="9" name="Freeform 9"/>
            <p:cNvSpPr/>
            <p:nvPr/>
          </p:nvSpPr>
          <p:spPr>
            <a:xfrm rot="-5400000">
              <a:off x="4316448" y="1722797"/>
              <a:ext cx="3747757" cy="302163"/>
            </a:xfrm>
            <a:custGeom>
              <a:avLst/>
              <a:gdLst/>
              <a:ahLst/>
              <a:cxnLst/>
              <a:rect l="l" t="t" r="r" b="b"/>
              <a:pathLst>
                <a:path w="3747757" h="302163">
                  <a:moveTo>
                    <a:pt x="0" y="0"/>
                  </a:moveTo>
                  <a:lnTo>
                    <a:pt x="3747757" y="0"/>
                  </a:lnTo>
                  <a:lnTo>
                    <a:pt x="3747757" y="302163"/>
                  </a:lnTo>
                  <a:lnTo>
                    <a:pt x="0" y="302163"/>
                  </a:lnTo>
                  <a:lnTo>
                    <a:pt x="0" y="0"/>
                  </a:lnTo>
                  <a:close/>
                </a:path>
              </a:pathLst>
            </a:custGeom>
            <a:blipFill>
              <a:blip r:embed="rId8"/>
              <a:stretch>
                <a:fillRect t="-100000"/>
              </a:stretch>
            </a:blipFill>
          </p:spPr>
          <p:txBody>
            <a:bodyPr/>
            <a:lstStyle/>
            <a:p>
              <a:endParaRPr lang="ar-SA" dirty="0"/>
            </a:p>
          </p:txBody>
        </p:sp>
        <p:sp>
          <p:nvSpPr>
            <p:cNvPr id="10" name="TextBox 10"/>
            <p:cNvSpPr txBox="1"/>
            <p:nvPr/>
          </p:nvSpPr>
          <p:spPr>
            <a:xfrm>
              <a:off x="-1210649" y="1533057"/>
              <a:ext cx="7039652" cy="735244"/>
            </a:xfrm>
            <a:prstGeom prst="rect">
              <a:avLst/>
            </a:prstGeom>
          </p:spPr>
          <p:txBody>
            <a:bodyPr wrap="square" lIns="0" tIns="0" rIns="0" bIns="0" rtlCol="0" anchor="t">
              <a:spAutoFit/>
            </a:bodyPr>
            <a:lstStyle/>
            <a:p>
              <a:pPr algn="ctr">
                <a:lnSpc>
                  <a:spcPts val="4286"/>
                </a:lnSpc>
              </a:pPr>
              <a:r>
                <a:rPr lang="en-US" sz="3897" b="1" spc="-77" dirty="0">
                  <a:solidFill>
                    <a:srgbClr val="1D1D1D"/>
                  </a:solidFill>
                </a:rPr>
                <a:t>Digital Hotel Components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9B66"/>
        </a:solidFill>
        <a:effectLst/>
      </p:bgPr>
    </p:bg>
    <p:spTree>
      <p:nvGrpSpPr>
        <p:cNvPr id="1" name=""/>
        <p:cNvGrpSpPr/>
        <p:nvPr/>
      </p:nvGrpSpPr>
      <p:grpSpPr>
        <a:xfrm>
          <a:off x="0" y="0"/>
          <a:ext cx="0" cy="0"/>
          <a:chOff x="0" y="0"/>
          <a:chExt cx="0" cy="0"/>
        </a:xfrm>
      </p:grpSpPr>
      <p:pic>
        <p:nvPicPr>
          <p:cNvPr id="6" name="صورة 5" descr="صورة تحتوي على شخص, الهاتف النقال, لقطة شاشة, جهاز اتصالات محمول&#10;&#10;تم إنشاء الوصف تلقائياً">
            <a:extLst>
              <a:ext uri="{FF2B5EF4-FFF2-40B4-BE49-F238E27FC236}">
                <a16:creationId xmlns:a16="http://schemas.microsoft.com/office/drawing/2014/main" id="{45D52EC3-BFDC-449D-23D2-D614DE0B539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 y="-1"/>
            <a:ext cx="18288001" cy="10287001"/>
          </a:xfrm>
          <a:prstGeom prst="rect">
            <a:avLst/>
          </a:prstGeom>
        </p:spPr>
      </p:pic>
      <p:sp>
        <p:nvSpPr>
          <p:cNvPr id="2" name="TextBox 2"/>
          <p:cNvSpPr txBox="1"/>
          <p:nvPr/>
        </p:nvSpPr>
        <p:spPr>
          <a:xfrm>
            <a:off x="1216644" y="3192287"/>
            <a:ext cx="15854710" cy="1743426"/>
          </a:xfrm>
          <a:prstGeom prst="rect">
            <a:avLst/>
          </a:prstGeom>
        </p:spPr>
        <p:txBody>
          <a:bodyPr lIns="0" tIns="0" rIns="0" bIns="0" rtlCol="0" anchor="t">
            <a:spAutoFit/>
          </a:bodyPr>
          <a:lstStyle/>
          <a:p>
            <a:pPr>
              <a:lnSpc>
                <a:spcPts val="7059"/>
              </a:lnSpc>
            </a:pPr>
            <a:r>
              <a:rPr lang="en-US" sz="3900" spc="-78" dirty="0">
                <a:solidFill>
                  <a:srgbClr val="202E39"/>
                </a:solidFill>
              </a:rPr>
              <a:t>At Digital Hotel, we strive to provide customers with a fully electronic experience, building trust and loyalty while reducing costs and increasing revenue.</a:t>
            </a:r>
          </a:p>
        </p:txBody>
      </p:sp>
      <p:graphicFrame>
        <p:nvGraphicFramePr>
          <p:cNvPr id="7" name="رسم تخطيطي 6">
            <a:extLst>
              <a:ext uri="{FF2B5EF4-FFF2-40B4-BE49-F238E27FC236}">
                <a16:creationId xmlns:a16="http://schemas.microsoft.com/office/drawing/2014/main" id="{02A214E8-02E8-AEA9-F253-234986A33354}"/>
              </a:ext>
            </a:extLst>
          </p:cNvPr>
          <p:cNvGraphicFramePr/>
          <p:nvPr>
            <p:extLst>
              <p:ext uri="{D42A27DB-BD31-4B8C-83A1-F6EECF244321}">
                <p14:modId xmlns:p14="http://schemas.microsoft.com/office/powerpoint/2010/main" val="2212416098"/>
              </p:ext>
            </p:extLst>
          </p:nvPr>
        </p:nvGraphicFramePr>
        <p:xfrm>
          <a:off x="2400299" y="4229100"/>
          <a:ext cx="13487400" cy="589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7377376" y="1389539"/>
            <a:ext cx="527160" cy="239059"/>
            <a:chOff x="0" y="0"/>
            <a:chExt cx="138841" cy="62962"/>
          </a:xfrm>
        </p:grpSpPr>
        <p:sp>
          <p:nvSpPr>
            <p:cNvPr id="15" name="Freeform 15"/>
            <p:cNvSpPr/>
            <p:nvPr/>
          </p:nvSpPr>
          <p:spPr>
            <a:xfrm>
              <a:off x="0" y="0"/>
              <a:ext cx="138841" cy="62962"/>
            </a:xfrm>
            <a:custGeom>
              <a:avLst/>
              <a:gdLst/>
              <a:ahLst/>
              <a:cxnLst/>
              <a:rect l="l" t="t" r="r" b="b"/>
              <a:pathLst>
                <a:path w="138841" h="62962">
                  <a:moveTo>
                    <a:pt x="31481" y="0"/>
                  </a:moveTo>
                  <a:lnTo>
                    <a:pt x="107360" y="0"/>
                  </a:lnTo>
                  <a:cubicBezTo>
                    <a:pt x="115709" y="0"/>
                    <a:pt x="123716" y="3317"/>
                    <a:pt x="129620" y="9221"/>
                  </a:cubicBezTo>
                  <a:cubicBezTo>
                    <a:pt x="135524" y="15124"/>
                    <a:pt x="138841" y="23132"/>
                    <a:pt x="138841" y="31481"/>
                  </a:cubicBezTo>
                  <a:lnTo>
                    <a:pt x="138841" y="31481"/>
                  </a:lnTo>
                  <a:cubicBezTo>
                    <a:pt x="138841" y="48867"/>
                    <a:pt x="124746" y="62962"/>
                    <a:pt x="107360" y="62962"/>
                  </a:cubicBezTo>
                  <a:lnTo>
                    <a:pt x="31481" y="62962"/>
                  </a:lnTo>
                  <a:cubicBezTo>
                    <a:pt x="23132" y="62962"/>
                    <a:pt x="15124" y="59645"/>
                    <a:pt x="9221" y="53741"/>
                  </a:cubicBezTo>
                  <a:cubicBezTo>
                    <a:pt x="3317" y="47838"/>
                    <a:pt x="0" y="39830"/>
                    <a:pt x="0" y="31481"/>
                  </a:cubicBezTo>
                  <a:lnTo>
                    <a:pt x="0" y="31481"/>
                  </a:lnTo>
                  <a:cubicBezTo>
                    <a:pt x="0" y="23132"/>
                    <a:pt x="3317" y="15124"/>
                    <a:pt x="9221" y="9221"/>
                  </a:cubicBezTo>
                  <a:cubicBezTo>
                    <a:pt x="15124" y="3317"/>
                    <a:pt x="23132" y="0"/>
                    <a:pt x="31481" y="0"/>
                  </a:cubicBezTo>
                  <a:close/>
                </a:path>
              </a:pathLst>
            </a:custGeom>
            <a:solidFill>
              <a:srgbClr val="FFFFFF"/>
            </a:solidFill>
          </p:spPr>
          <p:txBody>
            <a:bodyPr/>
            <a:lstStyle/>
            <a:p>
              <a:endParaRPr lang="ar-SA" dirty="0"/>
            </a:p>
          </p:txBody>
        </p:sp>
        <p:sp>
          <p:nvSpPr>
            <p:cNvPr id="16" name="TextBox 16"/>
            <p:cNvSpPr txBox="1"/>
            <p:nvPr/>
          </p:nvSpPr>
          <p:spPr>
            <a:xfrm>
              <a:off x="0" y="-9525"/>
              <a:ext cx="138841" cy="72487"/>
            </a:xfrm>
            <a:prstGeom prst="rect">
              <a:avLst/>
            </a:prstGeom>
          </p:spPr>
          <p:txBody>
            <a:bodyPr lIns="50800" tIns="50800" rIns="50800" bIns="50800" rtlCol="0" anchor="ctr"/>
            <a:lstStyle/>
            <a:p>
              <a:pPr marL="0" algn="ctr" defTabSz="914400" rtl="1" eaLnBrk="1" latinLnBrk="0" hangingPunct="1">
                <a:lnSpc>
                  <a:spcPts val="2089"/>
                </a:lnSpc>
              </a:pPr>
              <a:endParaRPr dirty="0"/>
            </a:p>
          </p:txBody>
        </p:sp>
      </p:grpSp>
      <p:sp>
        <p:nvSpPr>
          <p:cNvPr id="17" name="TextBox 17"/>
          <p:cNvSpPr txBox="1"/>
          <p:nvPr/>
        </p:nvSpPr>
        <p:spPr>
          <a:xfrm>
            <a:off x="1169835" y="2781300"/>
            <a:ext cx="11277600" cy="5367431"/>
          </a:xfrm>
          <a:prstGeom prst="rect">
            <a:avLst/>
          </a:prstGeom>
        </p:spPr>
        <p:txBody>
          <a:bodyPr wrap="square" lIns="0" tIns="0" rIns="0" bIns="0" rtlCol="0" anchor="t">
            <a:spAutoFit/>
          </a:bodyPr>
          <a:lstStyle/>
          <a:p>
            <a:pPr algn="just">
              <a:lnSpc>
                <a:spcPts val="7059"/>
              </a:lnSpc>
            </a:pPr>
            <a:r>
              <a:rPr lang="en-US" sz="3900" spc="-78" dirty="0">
                <a:solidFill>
                  <a:srgbClr val="C79B66"/>
                </a:solidFill>
              </a:rPr>
              <a:t>First: Advertising Banner</a:t>
            </a:r>
            <a:endParaRPr lang="ar-SA" sz="3900" spc="-78" dirty="0">
              <a:solidFill>
                <a:srgbClr val="C79B66"/>
              </a:solidFill>
            </a:endParaRPr>
          </a:p>
          <a:p>
            <a:pPr algn="just">
              <a:lnSpc>
                <a:spcPts val="7059"/>
              </a:lnSpc>
            </a:pPr>
            <a:r>
              <a:rPr lang="en-US" sz="3900" spc="-78" dirty="0">
                <a:solidFill>
                  <a:srgbClr val="002060"/>
                </a:solidFill>
              </a:rPr>
              <a:t>The banner space is a great way to grab guests' attention and display an unlimited number of ads. It's perfect for promoting hotel services or external services (paid advertising marketing). It can also be used to inform guests about the latest offers and discounts, among other things.</a:t>
            </a:r>
          </a:p>
        </p:txBody>
      </p:sp>
      <p:pic>
        <p:nvPicPr>
          <p:cNvPr id="25" name="صورة 24" descr="صورة تحتوي على لقطة شاشة, أسود&#10;&#10;تم إنشاء الوصف تلقائياً">
            <a:extLst>
              <a:ext uri="{FF2B5EF4-FFF2-40B4-BE49-F238E27FC236}">
                <a16:creationId xmlns:a16="http://schemas.microsoft.com/office/drawing/2014/main" id="{9B4D2016-56FB-7522-2A64-4BBABBDA4C26}"/>
              </a:ext>
            </a:extLst>
          </p:cNvPr>
          <p:cNvPicPr>
            <a:picLocks noChangeAspect="1"/>
          </p:cNvPicPr>
          <p:nvPr/>
        </p:nvPicPr>
        <p:blipFill rotWithShape="1">
          <a:blip r:embed="rId4">
            <a:extLst>
              <a:ext uri="{28A0092B-C50C-407E-A947-70E740481C1C}">
                <a14:useLocalDpi xmlns:a14="http://schemas.microsoft.com/office/drawing/2010/main" val="0"/>
              </a:ext>
            </a:extLst>
          </a:blip>
          <a:srcRect t="88530"/>
          <a:stretch/>
        </p:blipFill>
        <p:spPr>
          <a:xfrm>
            <a:off x="-1" y="9334500"/>
            <a:ext cx="18288001" cy="1066800"/>
          </a:xfrm>
          <a:prstGeom prst="rect">
            <a:avLst/>
          </a:prstGeom>
        </p:spPr>
      </p:pic>
      <p:pic>
        <p:nvPicPr>
          <p:cNvPr id="2" name="-">
            <a:hlinkClick r:id="" action="ppaction://media"/>
            <a:extLst>
              <a:ext uri="{FF2B5EF4-FFF2-40B4-BE49-F238E27FC236}">
                <a16:creationId xmlns:a16="http://schemas.microsoft.com/office/drawing/2014/main" id="{F8D4BE2C-ACA4-4847-8CE0-B8FF6E85B3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00185" y="476621"/>
            <a:ext cx="5282595" cy="9391279"/>
          </a:xfrm>
          <a:prstGeom prst="rect">
            <a:avLst/>
          </a:prstGeom>
        </p:spPr>
      </p:pic>
      <p:grpSp>
        <p:nvGrpSpPr>
          <p:cNvPr id="18" name="Group 18"/>
          <p:cNvGrpSpPr/>
          <p:nvPr/>
        </p:nvGrpSpPr>
        <p:grpSpPr>
          <a:xfrm>
            <a:off x="13716000" y="2209177"/>
            <a:ext cx="3661376" cy="1867523"/>
            <a:chOff x="0" y="0"/>
            <a:chExt cx="914827" cy="552065"/>
          </a:xfrm>
        </p:grpSpPr>
        <p:sp>
          <p:nvSpPr>
            <p:cNvPr id="19" name="Freeform 19"/>
            <p:cNvSpPr/>
            <p:nvPr/>
          </p:nvSpPr>
          <p:spPr>
            <a:xfrm>
              <a:off x="0" y="0"/>
              <a:ext cx="914827" cy="552065"/>
            </a:xfrm>
            <a:custGeom>
              <a:avLst/>
              <a:gdLst/>
              <a:ahLst/>
              <a:cxnLst/>
              <a:rect l="l" t="t" r="r" b="b"/>
              <a:pathLst>
                <a:path w="914827" h="552065">
                  <a:moveTo>
                    <a:pt x="71324" y="0"/>
                  </a:moveTo>
                  <a:lnTo>
                    <a:pt x="843503" y="0"/>
                  </a:lnTo>
                  <a:cubicBezTo>
                    <a:pt x="882894" y="0"/>
                    <a:pt x="914827" y="31933"/>
                    <a:pt x="914827" y="71324"/>
                  </a:cubicBezTo>
                  <a:lnTo>
                    <a:pt x="914827" y="480742"/>
                  </a:lnTo>
                  <a:cubicBezTo>
                    <a:pt x="914827" y="520133"/>
                    <a:pt x="882894" y="552065"/>
                    <a:pt x="843503" y="552065"/>
                  </a:cubicBezTo>
                  <a:lnTo>
                    <a:pt x="71324" y="552065"/>
                  </a:lnTo>
                  <a:cubicBezTo>
                    <a:pt x="31933" y="552065"/>
                    <a:pt x="0" y="520133"/>
                    <a:pt x="0" y="480742"/>
                  </a:cubicBezTo>
                  <a:lnTo>
                    <a:pt x="0" y="71324"/>
                  </a:lnTo>
                  <a:cubicBezTo>
                    <a:pt x="0" y="31933"/>
                    <a:pt x="31933" y="0"/>
                    <a:pt x="71324" y="0"/>
                  </a:cubicBezTo>
                  <a:close/>
                </a:path>
              </a:pathLst>
            </a:custGeom>
            <a:solidFill>
              <a:srgbClr val="000000">
                <a:alpha val="0"/>
              </a:srgbClr>
            </a:solidFill>
            <a:ln w="28575" cap="rnd">
              <a:solidFill>
                <a:srgbClr val="C79B66"/>
              </a:solidFill>
              <a:prstDash val="solid"/>
              <a:round/>
            </a:ln>
          </p:spPr>
          <p:txBody>
            <a:bodyPr/>
            <a:lstStyle/>
            <a:p>
              <a:endParaRPr lang="ar-SA" dirty="0"/>
            </a:p>
          </p:txBody>
        </p:sp>
        <p:sp>
          <p:nvSpPr>
            <p:cNvPr id="20" name="TextBox 20"/>
            <p:cNvSpPr txBox="1"/>
            <p:nvPr/>
          </p:nvSpPr>
          <p:spPr>
            <a:xfrm>
              <a:off x="0" y="-9525"/>
              <a:ext cx="914827" cy="561590"/>
            </a:xfrm>
            <a:prstGeom prst="rect">
              <a:avLst/>
            </a:prstGeom>
          </p:spPr>
          <p:txBody>
            <a:bodyPr lIns="50800" tIns="50800" rIns="50800" bIns="50800" rtlCol="0" anchor="ctr"/>
            <a:lstStyle/>
            <a:p>
              <a:pPr algn="ctr">
                <a:lnSpc>
                  <a:spcPts val="2089"/>
                </a:lnSpc>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877840" y="2705100"/>
            <a:ext cx="12126234" cy="6277937"/>
          </a:xfrm>
          <a:prstGeom prst="rect">
            <a:avLst/>
          </a:prstGeom>
        </p:spPr>
        <p:txBody>
          <a:bodyPr wrap="square" lIns="0" tIns="0" rIns="0" bIns="0" rtlCol="0" anchor="t">
            <a:spAutoFit/>
          </a:bodyPr>
          <a:lstStyle/>
          <a:p>
            <a:pPr algn="just">
              <a:lnSpc>
                <a:spcPts val="7059"/>
              </a:lnSpc>
            </a:pPr>
            <a:r>
              <a:rPr lang="en-US" sz="3900" spc="-78" dirty="0">
                <a:solidFill>
                  <a:srgbClr val="B59163"/>
                </a:solidFill>
              </a:rPr>
              <a:t>Second: Hotel Brief Introduction</a:t>
            </a:r>
          </a:p>
          <a:p>
            <a:pPr algn="just">
              <a:lnSpc>
                <a:spcPts val="7059"/>
              </a:lnSpc>
            </a:pPr>
            <a:r>
              <a:rPr lang="en-US" sz="3900" spc="-78" dirty="0">
                <a:solidFill>
                  <a:srgbClr val="002060"/>
                </a:solidFill>
              </a:rPr>
              <a:t>The "About Us" section of a business profile is crucially important. It functions like a CV for a hotel, allowing guests to learn more about the establishment and feel confident in their choice. A well-crafted "About Us" section can help turn casual visitors into potential customers and leave a positive impression on them.</a:t>
            </a:r>
          </a:p>
        </p:txBody>
      </p:sp>
      <p:pic>
        <p:nvPicPr>
          <p:cNvPr id="25" name="صورة 24" descr="صورة تحتوي على لقطة شاشة, أسود&#10;&#10;تم إنشاء الوصف تلقائياً">
            <a:extLst>
              <a:ext uri="{FF2B5EF4-FFF2-40B4-BE49-F238E27FC236}">
                <a16:creationId xmlns:a16="http://schemas.microsoft.com/office/drawing/2014/main" id="{E2202A8A-ED93-2CC5-C657-BDDCBEFEE2AE}"/>
              </a:ext>
            </a:extLst>
          </p:cNvPr>
          <p:cNvPicPr>
            <a:picLocks noChangeAspect="1"/>
          </p:cNvPicPr>
          <p:nvPr/>
        </p:nvPicPr>
        <p:blipFill rotWithShape="1">
          <a:blip r:embed="rId2">
            <a:extLst>
              <a:ext uri="{28A0092B-C50C-407E-A947-70E740481C1C}">
                <a14:useLocalDpi xmlns:a14="http://schemas.microsoft.com/office/drawing/2010/main" val="0"/>
              </a:ext>
            </a:extLst>
          </a:blip>
          <a:srcRect t="88530"/>
          <a:stretch/>
        </p:blipFill>
        <p:spPr>
          <a:xfrm>
            <a:off x="-1" y="9334500"/>
            <a:ext cx="18288001" cy="1066800"/>
          </a:xfrm>
          <a:prstGeom prst="rect">
            <a:avLst/>
          </a:prstGeom>
        </p:spPr>
      </p:pic>
      <p:pic>
        <p:nvPicPr>
          <p:cNvPr id="6" name="صورة 5">
            <a:extLst>
              <a:ext uri="{FF2B5EF4-FFF2-40B4-BE49-F238E27FC236}">
                <a16:creationId xmlns:a16="http://schemas.microsoft.com/office/drawing/2014/main" id="{D5AA53F3-C134-4813-BEE4-B21A3AC79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074" y="476250"/>
            <a:ext cx="5250656" cy="9334500"/>
          </a:xfrm>
          <a:prstGeom prst="rect">
            <a:avLst/>
          </a:prstGeom>
        </p:spPr>
      </p:pic>
      <p:grpSp>
        <p:nvGrpSpPr>
          <p:cNvPr id="5" name="Group 18">
            <a:extLst>
              <a:ext uri="{FF2B5EF4-FFF2-40B4-BE49-F238E27FC236}">
                <a16:creationId xmlns:a16="http://schemas.microsoft.com/office/drawing/2014/main" id="{744997C6-ABE0-017E-FE75-36310CF530DC}"/>
              </a:ext>
            </a:extLst>
          </p:cNvPr>
          <p:cNvGrpSpPr/>
          <p:nvPr/>
        </p:nvGrpSpPr>
        <p:grpSpPr>
          <a:xfrm>
            <a:off x="13788424" y="4152900"/>
            <a:ext cx="3661376" cy="2133600"/>
            <a:chOff x="0" y="0"/>
            <a:chExt cx="914827" cy="552065"/>
          </a:xfrm>
        </p:grpSpPr>
        <p:sp>
          <p:nvSpPr>
            <p:cNvPr id="7" name="Freeform 19">
              <a:extLst>
                <a:ext uri="{FF2B5EF4-FFF2-40B4-BE49-F238E27FC236}">
                  <a16:creationId xmlns:a16="http://schemas.microsoft.com/office/drawing/2014/main" id="{FB5A98D5-FAB1-0347-8F8A-0FF8E5D3F7C5}"/>
                </a:ext>
              </a:extLst>
            </p:cNvPr>
            <p:cNvSpPr/>
            <p:nvPr/>
          </p:nvSpPr>
          <p:spPr>
            <a:xfrm>
              <a:off x="0" y="0"/>
              <a:ext cx="914827" cy="552065"/>
            </a:xfrm>
            <a:custGeom>
              <a:avLst/>
              <a:gdLst/>
              <a:ahLst/>
              <a:cxnLst/>
              <a:rect l="l" t="t" r="r" b="b"/>
              <a:pathLst>
                <a:path w="914827" h="552065">
                  <a:moveTo>
                    <a:pt x="71324" y="0"/>
                  </a:moveTo>
                  <a:lnTo>
                    <a:pt x="843503" y="0"/>
                  </a:lnTo>
                  <a:cubicBezTo>
                    <a:pt x="882894" y="0"/>
                    <a:pt x="914827" y="31933"/>
                    <a:pt x="914827" y="71324"/>
                  </a:cubicBezTo>
                  <a:lnTo>
                    <a:pt x="914827" y="480742"/>
                  </a:lnTo>
                  <a:cubicBezTo>
                    <a:pt x="914827" y="520133"/>
                    <a:pt x="882894" y="552065"/>
                    <a:pt x="843503" y="552065"/>
                  </a:cubicBezTo>
                  <a:lnTo>
                    <a:pt x="71324" y="552065"/>
                  </a:lnTo>
                  <a:cubicBezTo>
                    <a:pt x="31933" y="552065"/>
                    <a:pt x="0" y="520133"/>
                    <a:pt x="0" y="480742"/>
                  </a:cubicBezTo>
                  <a:lnTo>
                    <a:pt x="0" y="71324"/>
                  </a:lnTo>
                  <a:cubicBezTo>
                    <a:pt x="0" y="31933"/>
                    <a:pt x="31933" y="0"/>
                    <a:pt x="71324" y="0"/>
                  </a:cubicBezTo>
                  <a:close/>
                </a:path>
              </a:pathLst>
            </a:custGeom>
            <a:solidFill>
              <a:srgbClr val="000000">
                <a:alpha val="0"/>
              </a:srgbClr>
            </a:solidFill>
            <a:ln w="28575" cap="rnd">
              <a:solidFill>
                <a:srgbClr val="C79B66"/>
              </a:solidFill>
              <a:prstDash val="solid"/>
              <a:round/>
            </a:ln>
          </p:spPr>
          <p:txBody>
            <a:bodyPr/>
            <a:lstStyle/>
            <a:p>
              <a:endParaRPr lang="ar-SA" dirty="0"/>
            </a:p>
          </p:txBody>
        </p:sp>
        <p:sp>
          <p:nvSpPr>
            <p:cNvPr id="8" name="TextBox 20">
              <a:extLst>
                <a:ext uri="{FF2B5EF4-FFF2-40B4-BE49-F238E27FC236}">
                  <a16:creationId xmlns:a16="http://schemas.microsoft.com/office/drawing/2014/main" id="{3EE57233-DF48-0BC4-C4FB-EB89175393DE}"/>
                </a:ext>
              </a:extLst>
            </p:cNvPr>
            <p:cNvSpPr txBox="1"/>
            <p:nvPr/>
          </p:nvSpPr>
          <p:spPr>
            <a:xfrm>
              <a:off x="0" y="-9525"/>
              <a:ext cx="914827" cy="561590"/>
            </a:xfrm>
            <a:prstGeom prst="rect">
              <a:avLst/>
            </a:prstGeom>
          </p:spPr>
          <p:txBody>
            <a:bodyPr lIns="50800" tIns="50800" rIns="50800" bIns="50800" rtlCol="0" anchor="ctr"/>
            <a:lstStyle/>
            <a:p>
              <a:pPr algn="ctr">
                <a:lnSpc>
                  <a:spcPts val="2089"/>
                </a:lnSpc>
              </a:pPr>
              <a:endParaRPr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838200" y="2933700"/>
            <a:ext cx="11232815" cy="3546420"/>
          </a:xfrm>
          <a:prstGeom prst="rect">
            <a:avLst/>
          </a:prstGeom>
        </p:spPr>
        <p:txBody>
          <a:bodyPr wrap="square" lIns="0" tIns="0" rIns="0" bIns="0" rtlCol="0" anchor="t">
            <a:spAutoFit/>
          </a:bodyPr>
          <a:lstStyle/>
          <a:p>
            <a:pPr algn="just">
              <a:lnSpc>
                <a:spcPts val="7059"/>
              </a:lnSpc>
            </a:pPr>
            <a:r>
              <a:rPr lang="en-US" sz="3900" spc="-78" dirty="0">
                <a:solidFill>
                  <a:srgbClr val="B59163"/>
                </a:solidFill>
              </a:rPr>
              <a:t>Third: Hotel Services</a:t>
            </a:r>
            <a:endParaRPr lang="ar-SA" sz="3900" spc="-78" dirty="0">
              <a:solidFill>
                <a:srgbClr val="B59163"/>
              </a:solidFill>
            </a:endParaRPr>
          </a:p>
          <a:p>
            <a:pPr algn="just">
              <a:lnSpc>
                <a:spcPts val="7059"/>
              </a:lnSpc>
            </a:pPr>
            <a:r>
              <a:rPr lang="en-US" sz="3900" spc="-78" dirty="0">
                <a:solidFill>
                  <a:srgbClr val="002060"/>
                </a:solidFill>
              </a:rPr>
              <a:t>Display all the hotel services and make the services easily accessible through an attractive digital platform for a delightful customer experience.</a:t>
            </a:r>
          </a:p>
        </p:txBody>
      </p:sp>
      <p:grpSp>
        <p:nvGrpSpPr>
          <p:cNvPr id="15" name="Group 15"/>
          <p:cNvGrpSpPr/>
          <p:nvPr/>
        </p:nvGrpSpPr>
        <p:grpSpPr>
          <a:xfrm>
            <a:off x="5049561" y="1428946"/>
            <a:ext cx="527160" cy="239059"/>
            <a:chOff x="0" y="0"/>
            <a:chExt cx="138841" cy="62962"/>
          </a:xfrm>
        </p:grpSpPr>
        <p:sp>
          <p:nvSpPr>
            <p:cNvPr id="16" name="Freeform 16"/>
            <p:cNvSpPr/>
            <p:nvPr/>
          </p:nvSpPr>
          <p:spPr>
            <a:xfrm>
              <a:off x="0" y="0"/>
              <a:ext cx="138841" cy="62962"/>
            </a:xfrm>
            <a:custGeom>
              <a:avLst/>
              <a:gdLst/>
              <a:ahLst/>
              <a:cxnLst/>
              <a:rect l="l" t="t" r="r" b="b"/>
              <a:pathLst>
                <a:path w="138841" h="62962">
                  <a:moveTo>
                    <a:pt x="31481" y="0"/>
                  </a:moveTo>
                  <a:lnTo>
                    <a:pt x="107360" y="0"/>
                  </a:lnTo>
                  <a:cubicBezTo>
                    <a:pt x="115709" y="0"/>
                    <a:pt x="123716" y="3317"/>
                    <a:pt x="129620" y="9221"/>
                  </a:cubicBezTo>
                  <a:cubicBezTo>
                    <a:pt x="135524" y="15124"/>
                    <a:pt x="138841" y="23132"/>
                    <a:pt x="138841" y="31481"/>
                  </a:cubicBezTo>
                  <a:lnTo>
                    <a:pt x="138841" y="31481"/>
                  </a:lnTo>
                  <a:cubicBezTo>
                    <a:pt x="138841" y="48867"/>
                    <a:pt x="124746" y="62962"/>
                    <a:pt x="107360" y="62962"/>
                  </a:cubicBezTo>
                  <a:lnTo>
                    <a:pt x="31481" y="62962"/>
                  </a:lnTo>
                  <a:cubicBezTo>
                    <a:pt x="23132" y="62962"/>
                    <a:pt x="15124" y="59645"/>
                    <a:pt x="9221" y="53741"/>
                  </a:cubicBezTo>
                  <a:cubicBezTo>
                    <a:pt x="3317" y="47838"/>
                    <a:pt x="0" y="39830"/>
                    <a:pt x="0" y="31481"/>
                  </a:cubicBezTo>
                  <a:lnTo>
                    <a:pt x="0" y="31481"/>
                  </a:lnTo>
                  <a:cubicBezTo>
                    <a:pt x="0" y="23132"/>
                    <a:pt x="3317" y="15124"/>
                    <a:pt x="9221" y="9221"/>
                  </a:cubicBezTo>
                  <a:cubicBezTo>
                    <a:pt x="15124" y="3317"/>
                    <a:pt x="23132" y="0"/>
                    <a:pt x="31481" y="0"/>
                  </a:cubicBezTo>
                  <a:close/>
                </a:path>
              </a:pathLst>
            </a:custGeom>
            <a:solidFill>
              <a:srgbClr val="FFFFFF"/>
            </a:solidFill>
          </p:spPr>
          <p:txBody>
            <a:bodyPr/>
            <a:lstStyle/>
            <a:p>
              <a:endParaRPr lang="ar-SA" dirty="0"/>
            </a:p>
          </p:txBody>
        </p:sp>
        <p:sp>
          <p:nvSpPr>
            <p:cNvPr id="17" name="TextBox 17"/>
            <p:cNvSpPr txBox="1"/>
            <p:nvPr/>
          </p:nvSpPr>
          <p:spPr>
            <a:xfrm>
              <a:off x="0" y="-9525"/>
              <a:ext cx="138841" cy="72487"/>
            </a:xfrm>
            <a:prstGeom prst="rect">
              <a:avLst/>
            </a:prstGeom>
          </p:spPr>
          <p:txBody>
            <a:bodyPr lIns="50800" tIns="50800" rIns="50800" bIns="50800" rtlCol="0" anchor="ctr"/>
            <a:lstStyle/>
            <a:p>
              <a:pPr algn="ctr">
                <a:lnSpc>
                  <a:spcPts val="2089"/>
                </a:lnSpc>
              </a:pPr>
              <a:endParaRPr dirty="0"/>
            </a:p>
          </p:txBody>
        </p:sp>
      </p:grpSp>
      <p:pic>
        <p:nvPicPr>
          <p:cNvPr id="21" name="صورة 20" descr="صورة تحتوي على لقطة شاشة, أسود&#10;&#10;تم إنشاء الوصف تلقائياً">
            <a:extLst>
              <a:ext uri="{FF2B5EF4-FFF2-40B4-BE49-F238E27FC236}">
                <a16:creationId xmlns:a16="http://schemas.microsoft.com/office/drawing/2014/main" id="{AD98404A-A012-CF64-FB07-44832F7BECFE}"/>
              </a:ext>
            </a:extLst>
          </p:cNvPr>
          <p:cNvPicPr>
            <a:picLocks noChangeAspect="1"/>
          </p:cNvPicPr>
          <p:nvPr/>
        </p:nvPicPr>
        <p:blipFill rotWithShape="1">
          <a:blip r:embed="rId2">
            <a:extLst>
              <a:ext uri="{28A0092B-C50C-407E-A947-70E740481C1C}">
                <a14:useLocalDpi xmlns:a14="http://schemas.microsoft.com/office/drawing/2010/main" val="0"/>
              </a:ext>
            </a:extLst>
          </a:blip>
          <a:srcRect t="88530"/>
          <a:stretch/>
        </p:blipFill>
        <p:spPr>
          <a:xfrm>
            <a:off x="-1" y="9334500"/>
            <a:ext cx="18288001" cy="1066800"/>
          </a:xfrm>
          <a:prstGeom prst="rect">
            <a:avLst/>
          </a:prstGeom>
        </p:spPr>
      </p:pic>
      <p:pic>
        <p:nvPicPr>
          <p:cNvPr id="10" name="صورة 9">
            <a:extLst>
              <a:ext uri="{FF2B5EF4-FFF2-40B4-BE49-F238E27FC236}">
                <a16:creationId xmlns:a16="http://schemas.microsoft.com/office/drawing/2014/main" id="{3D12218A-F016-CC78-16B4-6E16D5337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0" y="549368"/>
            <a:ext cx="4941636" cy="8785132"/>
          </a:xfrm>
          <a:prstGeom prst="rect">
            <a:avLst/>
          </a:prstGeom>
        </p:spPr>
      </p:pic>
      <p:grpSp>
        <p:nvGrpSpPr>
          <p:cNvPr id="4" name="Group 18">
            <a:extLst>
              <a:ext uri="{FF2B5EF4-FFF2-40B4-BE49-F238E27FC236}">
                <a16:creationId xmlns:a16="http://schemas.microsoft.com/office/drawing/2014/main" id="{178BDA4F-82CF-6230-175B-D5AADFA3A18C}"/>
              </a:ext>
            </a:extLst>
          </p:cNvPr>
          <p:cNvGrpSpPr/>
          <p:nvPr/>
        </p:nvGrpSpPr>
        <p:grpSpPr>
          <a:xfrm>
            <a:off x="13563600" y="2210574"/>
            <a:ext cx="3733801" cy="4609326"/>
            <a:chOff x="0" y="0"/>
            <a:chExt cx="914827" cy="552065"/>
          </a:xfrm>
        </p:grpSpPr>
        <p:sp>
          <p:nvSpPr>
            <p:cNvPr id="7" name="Freeform 19">
              <a:extLst>
                <a:ext uri="{FF2B5EF4-FFF2-40B4-BE49-F238E27FC236}">
                  <a16:creationId xmlns:a16="http://schemas.microsoft.com/office/drawing/2014/main" id="{15F22B6C-BAF2-B602-8879-743219BEA041}"/>
                </a:ext>
              </a:extLst>
            </p:cNvPr>
            <p:cNvSpPr/>
            <p:nvPr/>
          </p:nvSpPr>
          <p:spPr>
            <a:xfrm>
              <a:off x="0" y="0"/>
              <a:ext cx="914827" cy="552065"/>
            </a:xfrm>
            <a:custGeom>
              <a:avLst/>
              <a:gdLst/>
              <a:ahLst/>
              <a:cxnLst/>
              <a:rect l="l" t="t" r="r" b="b"/>
              <a:pathLst>
                <a:path w="914827" h="552065">
                  <a:moveTo>
                    <a:pt x="71324" y="0"/>
                  </a:moveTo>
                  <a:lnTo>
                    <a:pt x="843503" y="0"/>
                  </a:lnTo>
                  <a:cubicBezTo>
                    <a:pt x="882894" y="0"/>
                    <a:pt x="914827" y="31933"/>
                    <a:pt x="914827" y="71324"/>
                  </a:cubicBezTo>
                  <a:lnTo>
                    <a:pt x="914827" y="480742"/>
                  </a:lnTo>
                  <a:cubicBezTo>
                    <a:pt x="914827" y="520133"/>
                    <a:pt x="882894" y="552065"/>
                    <a:pt x="843503" y="552065"/>
                  </a:cubicBezTo>
                  <a:lnTo>
                    <a:pt x="71324" y="552065"/>
                  </a:lnTo>
                  <a:cubicBezTo>
                    <a:pt x="31933" y="552065"/>
                    <a:pt x="0" y="520133"/>
                    <a:pt x="0" y="480742"/>
                  </a:cubicBezTo>
                  <a:lnTo>
                    <a:pt x="0" y="71324"/>
                  </a:lnTo>
                  <a:cubicBezTo>
                    <a:pt x="0" y="31933"/>
                    <a:pt x="31933" y="0"/>
                    <a:pt x="71324" y="0"/>
                  </a:cubicBezTo>
                  <a:close/>
                </a:path>
              </a:pathLst>
            </a:custGeom>
            <a:solidFill>
              <a:srgbClr val="000000">
                <a:alpha val="0"/>
              </a:srgbClr>
            </a:solidFill>
            <a:ln w="28575" cap="rnd">
              <a:solidFill>
                <a:srgbClr val="C79B66"/>
              </a:solidFill>
              <a:prstDash val="solid"/>
              <a:round/>
            </a:ln>
          </p:spPr>
          <p:txBody>
            <a:bodyPr/>
            <a:lstStyle/>
            <a:p>
              <a:endParaRPr lang="ar-SA" dirty="0"/>
            </a:p>
          </p:txBody>
        </p:sp>
        <p:sp>
          <p:nvSpPr>
            <p:cNvPr id="8" name="TextBox 20">
              <a:extLst>
                <a:ext uri="{FF2B5EF4-FFF2-40B4-BE49-F238E27FC236}">
                  <a16:creationId xmlns:a16="http://schemas.microsoft.com/office/drawing/2014/main" id="{FE10356C-646E-0B07-4248-CE684A1653EB}"/>
                </a:ext>
              </a:extLst>
            </p:cNvPr>
            <p:cNvSpPr txBox="1"/>
            <p:nvPr/>
          </p:nvSpPr>
          <p:spPr>
            <a:xfrm>
              <a:off x="0" y="-9525"/>
              <a:ext cx="914827" cy="561590"/>
            </a:xfrm>
            <a:prstGeom prst="rect">
              <a:avLst/>
            </a:prstGeom>
          </p:spPr>
          <p:txBody>
            <a:bodyPr lIns="50800" tIns="50800" rIns="50800" bIns="50800" rtlCol="0" anchor="ctr"/>
            <a:lstStyle/>
            <a:p>
              <a:pPr algn="ctr">
                <a:lnSpc>
                  <a:spcPts val="2089"/>
                </a:lnSpc>
              </a:pPr>
              <a:endParaRPr dirty="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641367" y="3314700"/>
            <a:ext cx="11483824" cy="2707767"/>
          </a:xfrm>
          <a:prstGeom prst="rect">
            <a:avLst/>
          </a:prstGeom>
        </p:spPr>
        <p:txBody>
          <a:bodyPr wrap="square" lIns="0" tIns="0" rIns="0" bIns="0" rtlCol="0" anchor="t">
            <a:spAutoFit/>
          </a:bodyPr>
          <a:lstStyle/>
          <a:p>
            <a:pPr algn="just">
              <a:lnSpc>
                <a:spcPts val="7059"/>
              </a:lnSpc>
            </a:pPr>
            <a:r>
              <a:rPr lang="en-US" sz="3900" spc="-78" dirty="0">
                <a:solidFill>
                  <a:srgbClr val="B59163"/>
                </a:solidFill>
              </a:rPr>
              <a:t>Fourth: Communications Channels</a:t>
            </a:r>
          </a:p>
          <a:p>
            <a:pPr algn="just">
              <a:lnSpc>
                <a:spcPts val="7059"/>
              </a:lnSpc>
            </a:pPr>
            <a:r>
              <a:rPr lang="en-US" sz="3900" spc="-78" dirty="0">
                <a:solidFill>
                  <a:srgbClr val="002060"/>
                </a:solidFill>
              </a:rPr>
              <a:t>Add your contact information, social media accounts, email, and contact numbers</a:t>
            </a:r>
          </a:p>
        </p:txBody>
      </p:sp>
      <p:pic>
        <p:nvPicPr>
          <p:cNvPr id="24" name="صورة 23" descr="صورة تحتوي على لقطة شاشة, أسود&#10;&#10;تم إنشاء الوصف تلقائياً">
            <a:extLst>
              <a:ext uri="{FF2B5EF4-FFF2-40B4-BE49-F238E27FC236}">
                <a16:creationId xmlns:a16="http://schemas.microsoft.com/office/drawing/2014/main" id="{26418103-3B7D-5073-F465-3ED83E51D870}"/>
              </a:ext>
            </a:extLst>
          </p:cNvPr>
          <p:cNvPicPr>
            <a:picLocks noChangeAspect="1"/>
          </p:cNvPicPr>
          <p:nvPr/>
        </p:nvPicPr>
        <p:blipFill rotWithShape="1">
          <a:blip r:embed="rId2">
            <a:extLst>
              <a:ext uri="{28A0092B-C50C-407E-A947-70E740481C1C}">
                <a14:useLocalDpi xmlns:a14="http://schemas.microsoft.com/office/drawing/2010/main" val="0"/>
              </a:ext>
            </a:extLst>
          </a:blip>
          <a:srcRect t="88530"/>
          <a:stretch/>
        </p:blipFill>
        <p:spPr>
          <a:xfrm>
            <a:off x="-1" y="9334500"/>
            <a:ext cx="18288001" cy="1066800"/>
          </a:xfrm>
          <a:prstGeom prst="rect">
            <a:avLst/>
          </a:prstGeom>
        </p:spPr>
      </p:pic>
      <p:pic>
        <p:nvPicPr>
          <p:cNvPr id="4" name="صورة 3">
            <a:extLst>
              <a:ext uri="{FF2B5EF4-FFF2-40B4-BE49-F238E27FC236}">
                <a16:creationId xmlns:a16="http://schemas.microsoft.com/office/drawing/2014/main" id="{C6BF7F07-9F71-476D-A213-EB727C558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402165"/>
            <a:ext cx="5334000" cy="9482667"/>
          </a:xfrm>
          <a:prstGeom prst="rect">
            <a:avLst/>
          </a:prstGeom>
        </p:spPr>
      </p:pic>
      <p:grpSp>
        <p:nvGrpSpPr>
          <p:cNvPr id="2" name="Group 18">
            <a:extLst>
              <a:ext uri="{FF2B5EF4-FFF2-40B4-BE49-F238E27FC236}">
                <a16:creationId xmlns:a16="http://schemas.microsoft.com/office/drawing/2014/main" id="{B7BCDC1D-A5B7-7EF4-A01D-FD68512E6988}"/>
              </a:ext>
            </a:extLst>
          </p:cNvPr>
          <p:cNvGrpSpPr/>
          <p:nvPr/>
        </p:nvGrpSpPr>
        <p:grpSpPr>
          <a:xfrm>
            <a:off x="13773150" y="5219700"/>
            <a:ext cx="3695700" cy="2667000"/>
            <a:chOff x="0" y="0"/>
            <a:chExt cx="914827" cy="552065"/>
          </a:xfrm>
        </p:grpSpPr>
        <p:sp>
          <p:nvSpPr>
            <p:cNvPr id="7" name="Freeform 19">
              <a:extLst>
                <a:ext uri="{FF2B5EF4-FFF2-40B4-BE49-F238E27FC236}">
                  <a16:creationId xmlns:a16="http://schemas.microsoft.com/office/drawing/2014/main" id="{C7DD394D-8E22-454A-4927-168ED176A776}"/>
                </a:ext>
              </a:extLst>
            </p:cNvPr>
            <p:cNvSpPr/>
            <p:nvPr/>
          </p:nvSpPr>
          <p:spPr>
            <a:xfrm>
              <a:off x="0" y="0"/>
              <a:ext cx="914827" cy="552065"/>
            </a:xfrm>
            <a:custGeom>
              <a:avLst/>
              <a:gdLst/>
              <a:ahLst/>
              <a:cxnLst/>
              <a:rect l="l" t="t" r="r" b="b"/>
              <a:pathLst>
                <a:path w="914827" h="552065">
                  <a:moveTo>
                    <a:pt x="71324" y="0"/>
                  </a:moveTo>
                  <a:lnTo>
                    <a:pt x="843503" y="0"/>
                  </a:lnTo>
                  <a:cubicBezTo>
                    <a:pt x="882894" y="0"/>
                    <a:pt x="914827" y="31933"/>
                    <a:pt x="914827" y="71324"/>
                  </a:cubicBezTo>
                  <a:lnTo>
                    <a:pt x="914827" y="480742"/>
                  </a:lnTo>
                  <a:cubicBezTo>
                    <a:pt x="914827" y="520133"/>
                    <a:pt x="882894" y="552065"/>
                    <a:pt x="843503" y="552065"/>
                  </a:cubicBezTo>
                  <a:lnTo>
                    <a:pt x="71324" y="552065"/>
                  </a:lnTo>
                  <a:cubicBezTo>
                    <a:pt x="31933" y="552065"/>
                    <a:pt x="0" y="520133"/>
                    <a:pt x="0" y="480742"/>
                  </a:cubicBezTo>
                  <a:lnTo>
                    <a:pt x="0" y="71324"/>
                  </a:lnTo>
                  <a:cubicBezTo>
                    <a:pt x="0" y="31933"/>
                    <a:pt x="31933" y="0"/>
                    <a:pt x="71324" y="0"/>
                  </a:cubicBezTo>
                  <a:close/>
                </a:path>
              </a:pathLst>
            </a:custGeom>
            <a:solidFill>
              <a:srgbClr val="000000">
                <a:alpha val="0"/>
              </a:srgbClr>
            </a:solidFill>
            <a:ln w="28575" cap="rnd">
              <a:solidFill>
                <a:srgbClr val="C79B66"/>
              </a:solidFill>
              <a:prstDash val="solid"/>
              <a:round/>
            </a:ln>
          </p:spPr>
          <p:txBody>
            <a:bodyPr/>
            <a:lstStyle/>
            <a:p>
              <a:endParaRPr lang="ar-SA" dirty="0"/>
            </a:p>
          </p:txBody>
        </p:sp>
        <p:sp>
          <p:nvSpPr>
            <p:cNvPr id="8" name="TextBox 20">
              <a:extLst>
                <a:ext uri="{FF2B5EF4-FFF2-40B4-BE49-F238E27FC236}">
                  <a16:creationId xmlns:a16="http://schemas.microsoft.com/office/drawing/2014/main" id="{3DA3D00F-3F31-F411-A7CD-E1EF1F7077B0}"/>
                </a:ext>
              </a:extLst>
            </p:cNvPr>
            <p:cNvSpPr txBox="1"/>
            <p:nvPr/>
          </p:nvSpPr>
          <p:spPr>
            <a:xfrm>
              <a:off x="0" y="-9525"/>
              <a:ext cx="914827" cy="561590"/>
            </a:xfrm>
            <a:prstGeom prst="rect">
              <a:avLst/>
            </a:prstGeom>
          </p:spPr>
          <p:txBody>
            <a:bodyPr lIns="50800" tIns="50800" rIns="50800" bIns="50800" rtlCol="0" anchor="ctr"/>
            <a:lstStyle/>
            <a:p>
              <a:pPr algn="ctr">
                <a:lnSpc>
                  <a:spcPts val="2089"/>
                </a:lnSpc>
              </a:pPr>
              <a:endParaRPr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pic>
        <p:nvPicPr>
          <p:cNvPr id="5" name="صورة 4" descr="صورة تحتوي على ملابس رسمية, تلبيس, بذلة, شخص&#10;&#10;تم إنشاء الوصف تلقائياً">
            <a:extLst>
              <a:ext uri="{FF2B5EF4-FFF2-40B4-BE49-F238E27FC236}">
                <a16:creationId xmlns:a16="http://schemas.microsoft.com/office/drawing/2014/main" id="{B9098921-7E3D-508F-A566-B785265DE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288001" cy="10287001"/>
          </a:xfrm>
          <a:prstGeom prst="rect">
            <a:avLst/>
          </a:prstGeom>
        </p:spPr>
      </p:pic>
      <p:sp>
        <p:nvSpPr>
          <p:cNvPr id="10" name="Freeform 10">
            <a:extLst>
              <a:ext uri="{FF2B5EF4-FFF2-40B4-BE49-F238E27FC236}">
                <a16:creationId xmlns:a16="http://schemas.microsoft.com/office/drawing/2014/main" id="{F7FAC08E-322A-952D-B7C8-DC9F666187CC}"/>
              </a:ext>
            </a:extLst>
          </p:cNvPr>
          <p:cNvSpPr/>
          <p:nvPr/>
        </p:nvSpPr>
        <p:spPr>
          <a:xfrm>
            <a:off x="838200" y="571500"/>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3"/>
            <a:stretch>
              <a:fillRect/>
            </a:stretch>
          </a:blipFill>
        </p:spPr>
        <p:txBody>
          <a:bodyPr/>
          <a:lstStyle/>
          <a:p>
            <a:pPr marL="0" algn="r" defTabSz="914400" rtl="1" eaLnBrk="1" latinLnBrk="0" hangingPunct="1"/>
            <a:endParaRPr lang="ar-SA" dirty="0"/>
          </a:p>
        </p:txBody>
      </p:sp>
      <p:sp>
        <p:nvSpPr>
          <p:cNvPr id="11" name="Freeform 5">
            <a:extLst>
              <a:ext uri="{FF2B5EF4-FFF2-40B4-BE49-F238E27FC236}">
                <a16:creationId xmlns:a16="http://schemas.microsoft.com/office/drawing/2014/main" id="{AFEEB743-57F3-FD6B-F4F3-B82545519B00}"/>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4">
              <a:extLst>
                <a:ext uri="{96DAC541-7B7A-43D3-8B79-37D633B846F1}">
                  <asvg:svgBlip xmlns:asvg="http://schemas.microsoft.com/office/drawing/2016/SVG/main" r:embed="rId5"/>
                </a:ext>
              </a:extLst>
            </a:blip>
            <a:stretch>
              <a:fillRect t="-3249632"/>
            </a:stretch>
          </a:blipFill>
        </p:spPr>
        <p:txBody>
          <a:bodyPr/>
          <a:lstStyle/>
          <a:p>
            <a:endParaRPr lang="ar-SA" dirty="0"/>
          </a:p>
        </p:txBody>
      </p:sp>
      <p:sp>
        <p:nvSpPr>
          <p:cNvPr id="4" name="Freeform 10">
            <a:extLst>
              <a:ext uri="{FF2B5EF4-FFF2-40B4-BE49-F238E27FC236}">
                <a16:creationId xmlns:a16="http://schemas.microsoft.com/office/drawing/2014/main" id="{019DCC6B-F686-542B-0EFC-7640571FB7A9}"/>
              </a:ext>
            </a:extLst>
          </p:cNvPr>
          <p:cNvSpPr/>
          <p:nvPr/>
        </p:nvSpPr>
        <p:spPr>
          <a:xfrm>
            <a:off x="8686800" y="58015"/>
            <a:ext cx="8968152" cy="10287001"/>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3">
              <a:alphaModFix amt="3000"/>
            </a:blip>
            <a:stretch>
              <a:fillRect/>
            </a:stretch>
          </a:blipFill>
        </p:spPr>
        <p:txBody>
          <a:bodyPr/>
          <a:lstStyle/>
          <a:p>
            <a:pPr marL="0" algn="r" defTabSz="914400" rtl="1" eaLnBrk="1" latinLnBrk="0" hangingPunct="1"/>
            <a:endParaRPr lang="ar-SA" dirty="0"/>
          </a:p>
        </p:txBody>
      </p:sp>
      <p:sp>
        <p:nvSpPr>
          <p:cNvPr id="2" name="TextBox 3">
            <a:extLst>
              <a:ext uri="{FF2B5EF4-FFF2-40B4-BE49-F238E27FC236}">
                <a16:creationId xmlns:a16="http://schemas.microsoft.com/office/drawing/2014/main" id="{0620B2B7-CD15-69E4-D086-54E89BE80B12}"/>
              </a:ext>
            </a:extLst>
          </p:cNvPr>
          <p:cNvSpPr txBox="1"/>
          <p:nvPr/>
        </p:nvSpPr>
        <p:spPr>
          <a:xfrm>
            <a:off x="8915400" y="4076700"/>
            <a:ext cx="7901502" cy="2123658"/>
          </a:xfrm>
          <a:prstGeom prst="rect">
            <a:avLst/>
          </a:prstGeom>
        </p:spPr>
        <p:txBody>
          <a:bodyPr wrap="square" lIns="0" tIns="0" rIns="0" bIns="0" rtlCol="0" anchor="t">
            <a:spAutoFit/>
          </a:bodyPr>
          <a:lstStyle/>
          <a:p>
            <a:pPr marL="0" lvl="0" indent="0" algn="ctr"/>
            <a:r>
              <a:rPr lang="en-US" sz="13800" spc="-139" dirty="0">
                <a:solidFill>
                  <a:srgbClr val="202E39"/>
                </a:solidFill>
                <a:effectLst>
                  <a:outerShdw blurRad="50800" dist="38100" dir="5400000" algn="t" rotWithShape="0">
                    <a:prstClr val="black">
                      <a:alpha val="40000"/>
                    </a:prstClr>
                  </a:outerShdw>
                </a:effectLst>
              </a:rPr>
              <a:t>Why?</a:t>
            </a:r>
          </a:p>
        </p:txBody>
      </p:sp>
    </p:spTree>
    <p:extLst>
      <p:ext uri="{BB962C8B-B14F-4D97-AF65-F5344CB8AC3E}">
        <p14:creationId xmlns:p14="http://schemas.microsoft.com/office/powerpoint/2010/main" val="217682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85800" y="1943100"/>
            <a:ext cx="12209079" cy="7188443"/>
          </a:xfrm>
          <a:prstGeom prst="rect">
            <a:avLst/>
          </a:prstGeom>
        </p:spPr>
        <p:txBody>
          <a:bodyPr wrap="square" lIns="0" tIns="0" rIns="0" bIns="0" rtlCol="0" anchor="t">
            <a:spAutoFit/>
          </a:bodyPr>
          <a:lstStyle/>
          <a:p>
            <a:pPr algn="just">
              <a:lnSpc>
                <a:spcPts val="7059"/>
              </a:lnSpc>
            </a:pPr>
            <a:r>
              <a:rPr lang="en-US" sz="3900" spc="-78" dirty="0">
                <a:solidFill>
                  <a:srgbClr val="B59163"/>
                </a:solidFill>
              </a:rPr>
              <a:t>Finally: Customer Satisfaction Survey</a:t>
            </a:r>
            <a:endParaRPr lang="ar-SA" sz="3900" spc="-78" dirty="0">
              <a:solidFill>
                <a:srgbClr val="B59163"/>
              </a:solidFill>
            </a:endParaRPr>
          </a:p>
          <a:p>
            <a:pPr algn="just">
              <a:lnSpc>
                <a:spcPts val="7059"/>
              </a:lnSpc>
            </a:pPr>
            <a:r>
              <a:rPr lang="en-US" sz="3900" spc="-78" dirty="0">
                <a:solidFill>
                  <a:srgbClr val="002060"/>
                </a:solidFill>
              </a:rPr>
              <a:t>Gaining the trust and loyalty of guests is crucial for any business, as a satisfied customer is more likely to recommend your services to others. The electronic questionnaire service helps you stay informed about your customers' needs and desires, allowing you to meet their expectations and achieve satisfaction. This helps to establish long-lasting relationships with your customers.</a:t>
            </a:r>
          </a:p>
        </p:txBody>
      </p:sp>
      <p:pic>
        <p:nvPicPr>
          <p:cNvPr id="24" name="صورة 23" descr="صورة تحتوي على لقطة شاشة, أسود&#10;&#10;تم إنشاء الوصف تلقائياً">
            <a:extLst>
              <a:ext uri="{FF2B5EF4-FFF2-40B4-BE49-F238E27FC236}">
                <a16:creationId xmlns:a16="http://schemas.microsoft.com/office/drawing/2014/main" id="{26418103-3B7D-5073-F465-3ED83E51D870}"/>
              </a:ext>
            </a:extLst>
          </p:cNvPr>
          <p:cNvPicPr>
            <a:picLocks noChangeAspect="1"/>
          </p:cNvPicPr>
          <p:nvPr/>
        </p:nvPicPr>
        <p:blipFill rotWithShape="1">
          <a:blip r:embed="rId2">
            <a:extLst>
              <a:ext uri="{28A0092B-C50C-407E-A947-70E740481C1C}">
                <a14:useLocalDpi xmlns:a14="http://schemas.microsoft.com/office/drawing/2010/main" val="0"/>
              </a:ext>
            </a:extLst>
          </a:blip>
          <a:srcRect t="88530"/>
          <a:stretch/>
        </p:blipFill>
        <p:spPr>
          <a:xfrm>
            <a:off x="-1" y="9334500"/>
            <a:ext cx="18288001" cy="1066800"/>
          </a:xfrm>
          <a:prstGeom prst="rect">
            <a:avLst/>
          </a:prstGeom>
        </p:spPr>
      </p:pic>
      <p:pic>
        <p:nvPicPr>
          <p:cNvPr id="7" name="صورة 6">
            <a:extLst>
              <a:ext uri="{FF2B5EF4-FFF2-40B4-BE49-F238E27FC236}">
                <a16:creationId xmlns:a16="http://schemas.microsoft.com/office/drawing/2014/main" id="{78E7DF7E-92C7-AB02-8871-F92101BFA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0200" y="457344"/>
            <a:ext cx="5211215" cy="9372312"/>
          </a:xfrm>
          <a:prstGeom prst="rect">
            <a:avLst/>
          </a:prstGeom>
        </p:spPr>
      </p:pic>
    </p:spTree>
    <p:extLst>
      <p:ext uri="{BB962C8B-B14F-4D97-AF65-F5344CB8AC3E}">
        <p14:creationId xmlns:p14="http://schemas.microsoft.com/office/powerpoint/2010/main" val="222549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alphaModFix amt="19999"/>
          </a:blip>
          <a:srcRect/>
          <a:stretch>
            <a:fillRect/>
          </a:stretch>
        </p:blipFill>
        <p:spPr>
          <a:xfrm>
            <a:off x="3829054" y="381355"/>
            <a:ext cx="10629891" cy="5979313"/>
          </a:xfrm>
          <a:prstGeom prst="rect">
            <a:avLst/>
          </a:prstGeom>
        </p:spPr>
      </p:pic>
      <p:sp>
        <p:nvSpPr>
          <p:cNvPr id="12" name="Freeform 4">
            <a:hlinkClick r:id="rId5" tooltip="https://www.youtube.com/watch?v=99wufEczuM0"/>
            <a:extLst>
              <a:ext uri="{FF2B5EF4-FFF2-40B4-BE49-F238E27FC236}">
                <a16:creationId xmlns:a16="http://schemas.microsoft.com/office/drawing/2014/main" id="{67DAE6CC-EA9C-96C2-0BE9-D0A1D10F2CF9}"/>
              </a:ext>
            </a:extLst>
          </p:cNvPr>
          <p:cNvSpPr/>
          <p:nvPr/>
        </p:nvSpPr>
        <p:spPr>
          <a:xfrm rot="-10800000">
            <a:off x="-1" y="-114300"/>
            <a:ext cx="18288000" cy="10457612"/>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6">
              <a:extLst>
                <a:ext uri="{96DAC541-7B7A-43D3-8B79-37D633B846F1}">
                  <asvg:svgBlip xmlns:asvg="http://schemas.microsoft.com/office/drawing/2016/SVG/main" r:embed="rId7"/>
                </a:ext>
              </a:extLst>
            </a:blip>
            <a:stretch>
              <a:fillRect t="-40750" b="-40752"/>
            </a:stretch>
          </a:blipFill>
        </p:spPr>
        <p:txBody>
          <a:bodyPr/>
          <a:lstStyle/>
          <a:p>
            <a:pPr marL="0" algn="l" defTabSz="914400" rtl="0" eaLnBrk="1" latinLnBrk="0" hangingPunct="1"/>
            <a:endParaRPr lang="ar-SA" dirty="0"/>
          </a:p>
        </p:txBody>
      </p:sp>
      <p:grpSp>
        <p:nvGrpSpPr>
          <p:cNvPr id="3" name="Group 3"/>
          <p:cNvGrpSpPr/>
          <p:nvPr/>
        </p:nvGrpSpPr>
        <p:grpSpPr>
          <a:xfrm>
            <a:off x="-2936669" y="6241798"/>
            <a:ext cx="7214497" cy="7214497"/>
            <a:chOff x="0" y="0"/>
            <a:chExt cx="9619329" cy="9619329"/>
          </a:xfrm>
        </p:grpSpPr>
      </p:grpSp>
      <p:grpSp>
        <p:nvGrpSpPr>
          <p:cNvPr id="5" name="Group 5"/>
          <p:cNvGrpSpPr/>
          <p:nvPr/>
        </p:nvGrpSpPr>
        <p:grpSpPr>
          <a:xfrm>
            <a:off x="11835663" y="5088260"/>
            <a:ext cx="5674927" cy="2810818"/>
            <a:chOff x="0" y="1"/>
            <a:chExt cx="7566569" cy="3747757"/>
          </a:xfrm>
        </p:grpSpPr>
        <p:grpSp>
          <p:nvGrpSpPr>
            <p:cNvPr id="6" name="Group 6"/>
            <p:cNvGrpSpPr/>
            <p:nvPr/>
          </p:nvGrpSpPr>
          <p:grpSpPr>
            <a:xfrm rot="5400000">
              <a:off x="5211098" y="996499"/>
              <a:ext cx="2956179" cy="1754762"/>
              <a:chOff x="78026" y="69507"/>
              <a:chExt cx="1081035" cy="641693"/>
            </a:xfrm>
          </p:grpSpPr>
          <p:sp>
            <p:nvSpPr>
              <p:cNvPr id="7" name="Freeform 7"/>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pPr marL="0" algn="r" defTabSz="914400" rtl="1" eaLnBrk="1" latinLnBrk="0" hangingPunct="1"/>
                <a:endParaRPr lang="ar-SA" dirty="0"/>
              </a:p>
            </p:txBody>
          </p:sp>
          <p:sp>
            <p:nvSpPr>
              <p:cNvPr id="8" name="TextBox 8"/>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9" name="TextBox 9"/>
            <p:cNvSpPr txBox="1"/>
            <p:nvPr/>
          </p:nvSpPr>
          <p:spPr>
            <a:xfrm>
              <a:off x="5685966" y="1530456"/>
              <a:ext cx="1402024" cy="735244"/>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03        </a:t>
              </a:r>
            </a:p>
          </p:txBody>
        </p:sp>
        <p:sp>
          <p:nvSpPr>
            <p:cNvPr id="10" name="Freeform 10"/>
            <p:cNvSpPr/>
            <p:nvPr/>
          </p:nvSpPr>
          <p:spPr>
            <a:xfrm rot="16200000">
              <a:off x="4089009" y="1722798"/>
              <a:ext cx="3747757" cy="302163"/>
            </a:xfrm>
            <a:custGeom>
              <a:avLst/>
              <a:gdLst/>
              <a:ahLst/>
              <a:cxnLst/>
              <a:rect l="l" t="t" r="r" b="b"/>
              <a:pathLst>
                <a:path w="3747757" h="302163">
                  <a:moveTo>
                    <a:pt x="0" y="0"/>
                  </a:moveTo>
                  <a:lnTo>
                    <a:pt x="3747757" y="0"/>
                  </a:lnTo>
                  <a:lnTo>
                    <a:pt x="3747757" y="302163"/>
                  </a:lnTo>
                  <a:lnTo>
                    <a:pt x="0" y="302163"/>
                  </a:lnTo>
                  <a:lnTo>
                    <a:pt x="0" y="0"/>
                  </a:lnTo>
                  <a:close/>
                </a:path>
              </a:pathLst>
            </a:custGeom>
            <a:blipFill>
              <a:blip r:embed="rId8"/>
              <a:stretch>
                <a:fillRect t="-100000"/>
              </a:stretch>
            </a:blipFill>
          </p:spPr>
          <p:txBody>
            <a:bodyPr/>
            <a:lstStyle/>
            <a:p>
              <a:endParaRPr lang="ar-SA" dirty="0"/>
            </a:p>
          </p:txBody>
        </p:sp>
        <p:sp>
          <p:nvSpPr>
            <p:cNvPr id="11" name="TextBox 11"/>
            <p:cNvSpPr txBox="1"/>
            <p:nvPr/>
          </p:nvSpPr>
          <p:spPr>
            <a:xfrm>
              <a:off x="0" y="1447907"/>
              <a:ext cx="5811806" cy="751317"/>
            </a:xfrm>
            <a:prstGeom prst="rect">
              <a:avLst/>
            </a:prstGeom>
          </p:spPr>
          <p:txBody>
            <a:bodyPr lIns="0" tIns="0" rIns="0" bIns="0" rtlCol="0" anchor="t">
              <a:spAutoFit/>
            </a:bodyPr>
            <a:lstStyle/>
            <a:p>
              <a:pPr algn="ctr" rtl="1">
                <a:lnSpc>
                  <a:spcPts val="4286"/>
                </a:lnSpc>
              </a:pPr>
              <a:r>
                <a:rPr lang="en-US" sz="3897" b="1" spc="-77" dirty="0">
                  <a:solidFill>
                    <a:srgbClr val="1D1D1D"/>
                  </a:solidFill>
                </a:rPr>
                <a:t>Digital Hotel Features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pic>
        <p:nvPicPr>
          <p:cNvPr id="13" name="صورة 12" descr="صورة تحتوي على شخص, داخلي&#10;&#10;تم إنشاء الوصف تلقائياً">
            <a:extLst>
              <a:ext uri="{FF2B5EF4-FFF2-40B4-BE49-F238E27FC236}">
                <a16:creationId xmlns:a16="http://schemas.microsoft.com/office/drawing/2014/main" id="{23B1DAF0-C85E-B814-08C0-B2F0512F0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84" y="0"/>
            <a:ext cx="17583516" cy="10287000"/>
          </a:xfrm>
          <a:prstGeom prst="rect">
            <a:avLst/>
          </a:prstGeom>
        </p:spPr>
      </p:pic>
      <p:sp>
        <p:nvSpPr>
          <p:cNvPr id="16" name="TextBox 3">
            <a:extLst>
              <a:ext uri="{FF2B5EF4-FFF2-40B4-BE49-F238E27FC236}">
                <a16:creationId xmlns:a16="http://schemas.microsoft.com/office/drawing/2014/main" id="{F86425EF-7E93-B4FB-FD60-B5FE8C150C13}"/>
              </a:ext>
            </a:extLst>
          </p:cNvPr>
          <p:cNvSpPr txBox="1"/>
          <p:nvPr/>
        </p:nvSpPr>
        <p:spPr>
          <a:xfrm>
            <a:off x="5707487" y="-54630"/>
            <a:ext cx="1600200" cy="1538883"/>
          </a:xfrm>
          <a:prstGeom prst="rect">
            <a:avLst/>
          </a:prstGeom>
        </p:spPr>
        <p:txBody>
          <a:bodyPr wrap="square" lIns="0" tIns="0" rIns="0" bIns="0" rtlCol="0" anchor="t">
            <a:spAutoFit/>
          </a:bodyPr>
          <a:lstStyle/>
          <a:p>
            <a:pPr marL="0" lvl="0" indent="0" algn="ctr"/>
            <a:r>
              <a:rPr lang="en-US" sz="10000" b="1" spc="-139" dirty="0">
                <a:solidFill>
                  <a:srgbClr val="C69A66"/>
                </a:solidFill>
                <a:effectLst>
                  <a:outerShdw blurRad="50800" dist="38100" dir="5400000" algn="t" rotWithShape="0">
                    <a:prstClr val="black">
                      <a:alpha val="40000"/>
                    </a:prstClr>
                  </a:outerShdw>
                </a:effectLst>
              </a:rPr>
              <a:t>95</a:t>
            </a:r>
          </a:p>
        </p:txBody>
      </p:sp>
      <p:sp>
        <p:nvSpPr>
          <p:cNvPr id="17" name="TextBox 3">
            <a:extLst>
              <a:ext uri="{FF2B5EF4-FFF2-40B4-BE49-F238E27FC236}">
                <a16:creationId xmlns:a16="http://schemas.microsoft.com/office/drawing/2014/main" id="{7390B149-C276-1DFE-7A15-6E3DE44E9AA9}"/>
              </a:ext>
            </a:extLst>
          </p:cNvPr>
          <p:cNvSpPr txBox="1"/>
          <p:nvPr/>
        </p:nvSpPr>
        <p:spPr>
          <a:xfrm>
            <a:off x="114300" y="363207"/>
            <a:ext cx="5600700" cy="738664"/>
          </a:xfrm>
          <a:prstGeom prst="rect">
            <a:avLst/>
          </a:prstGeom>
        </p:spPr>
        <p:txBody>
          <a:bodyPr wrap="square" lIns="0" tIns="0" rIns="0" bIns="0" rtlCol="0" anchor="t">
            <a:spAutoFit/>
          </a:bodyPr>
          <a:lstStyle/>
          <a:p>
            <a:pPr marL="0" lvl="0" indent="0" algn="ctr"/>
            <a:r>
              <a:rPr lang="en-US" sz="4800" b="1" spc="-139" dirty="0">
                <a:solidFill>
                  <a:srgbClr val="202E39"/>
                </a:solidFill>
                <a:effectLst>
                  <a:outerShdw blurRad="50800" dist="38100" dir="5400000" algn="t" rotWithShape="0">
                    <a:prstClr val="black">
                      <a:alpha val="40000"/>
                    </a:prstClr>
                  </a:outerShdw>
                </a:effectLst>
              </a:rPr>
              <a:t>Supports digitizing over </a:t>
            </a:r>
          </a:p>
        </p:txBody>
      </p:sp>
      <p:pic>
        <p:nvPicPr>
          <p:cNvPr id="23" name="صورة 22" descr="صورة تحتوي على مركبة, عجلة, إطار العجلة, سيارة طرق وعرة&#10;&#10;تم إنشاء الوصف تلقائياً">
            <a:extLst>
              <a:ext uri="{FF2B5EF4-FFF2-40B4-BE49-F238E27FC236}">
                <a16:creationId xmlns:a16="http://schemas.microsoft.com/office/drawing/2014/main" id="{968DBE6B-1F65-200E-D58A-3333CA9F4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624" y="4022015"/>
            <a:ext cx="1439815" cy="1523960"/>
          </a:xfrm>
          <a:prstGeom prst="rect">
            <a:avLst/>
          </a:prstGeom>
        </p:spPr>
      </p:pic>
      <p:pic>
        <p:nvPicPr>
          <p:cNvPr id="19" name="صورة 18" descr="صورة تحتوي على شمعة, مزهرية, أدوات المائدة, إناء للزهور&#10;&#10;تم إنشاء الوصف تلقائياً">
            <a:extLst>
              <a:ext uri="{FF2B5EF4-FFF2-40B4-BE49-F238E27FC236}">
                <a16:creationId xmlns:a16="http://schemas.microsoft.com/office/drawing/2014/main" id="{382F0177-05A1-2839-9AE6-3ABF1F15B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345" y="5692743"/>
            <a:ext cx="1099627" cy="1163891"/>
          </a:xfrm>
          <a:prstGeom prst="rect">
            <a:avLst/>
          </a:prstGeom>
        </p:spPr>
      </p:pic>
      <p:pic>
        <p:nvPicPr>
          <p:cNvPr id="21" name="صورة 20" descr="صورة تحتوي على سيارة, مركبة, لقطة شاشة, نص&#10;&#10;تم إنشاء الوصف تلقائياً">
            <a:extLst>
              <a:ext uri="{FF2B5EF4-FFF2-40B4-BE49-F238E27FC236}">
                <a16:creationId xmlns:a16="http://schemas.microsoft.com/office/drawing/2014/main" id="{0CDE4504-C9AF-77C2-B3C8-F49A5AEE6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484" y="8150529"/>
            <a:ext cx="1439815" cy="1523960"/>
          </a:xfrm>
          <a:prstGeom prst="rect">
            <a:avLst/>
          </a:prstGeom>
        </p:spPr>
      </p:pic>
      <p:pic>
        <p:nvPicPr>
          <p:cNvPr id="31" name="صورة 30" descr="صورة تحتوي على لقطة شاشة, في الخارج&#10;&#10;تم إنشاء الوصف تلقائياً">
            <a:extLst>
              <a:ext uri="{FF2B5EF4-FFF2-40B4-BE49-F238E27FC236}">
                <a16:creationId xmlns:a16="http://schemas.microsoft.com/office/drawing/2014/main" id="{4CE26A30-A701-8FBA-2DBE-39F5F2FB25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2698" y="6386173"/>
            <a:ext cx="1245050" cy="1317812"/>
          </a:xfrm>
          <a:prstGeom prst="rect">
            <a:avLst/>
          </a:prstGeom>
        </p:spPr>
      </p:pic>
      <p:pic>
        <p:nvPicPr>
          <p:cNvPr id="42" name="صورة 41" descr="صورة تحتوي على لقطة شاشة, الحيوان الثديي, كلب&#10;&#10;تم إنشاء الوصف تلقائياً">
            <a:extLst>
              <a:ext uri="{FF2B5EF4-FFF2-40B4-BE49-F238E27FC236}">
                <a16:creationId xmlns:a16="http://schemas.microsoft.com/office/drawing/2014/main" id="{E1A53DF1-CE31-5FEA-EEFB-70909BF1BC45}"/>
              </a:ext>
            </a:extLst>
          </p:cNvPr>
          <p:cNvPicPr>
            <a:picLocks noChangeAspect="1"/>
          </p:cNvPicPr>
          <p:nvPr/>
        </p:nvPicPr>
        <p:blipFill rotWithShape="1">
          <a:blip r:embed="rId9">
            <a:extLst>
              <a:ext uri="{28A0092B-C50C-407E-A947-70E740481C1C}">
                <a14:useLocalDpi xmlns:a14="http://schemas.microsoft.com/office/drawing/2010/main" val="0"/>
              </a:ext>
            </a:extLst>
          </a:blip>
          <a:srcRect l="15297" t="5787" r="41573" b="48588"/>
          <a:stretch/>
        </p:blipFill>
        <p:spPr>
          <a:xfrm>
            <a:off x="2849749" y="3710011"/>
            <a:ext cx="2453902" cy="4346624"/>
          </a:xfrm>
          <a:prstGeom prst="rect">
            <a:avLst/>
          </a:prstGeom>
        </p:spPr>
      </p:pic>
      <p:pic>
        <p:nvPicPr>
          <p:cNvPr id="45" name="صورة 44" descr="صورة تحتوي على رسالة, نص, النشر, خط يد&#10;&#10;تم إنشاء الوصف تلقائياً">
            <a:extLst>
              <a:ext uri="{FF2B5EF4-FFF2-40B4-BE49-F238E27FC236}">
                <a16:creationId xmlns:a16="http://schemas.microsoft.com/office/drawing/2014/main" id="{0680353A-F2FB-D6CE-9C01-D85C2CD216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2118" y="8078596"/>
            <a:ext cx="1200959" cy="1255904"/>
          </a:xfrm>
          <a:prstGeom prst="rect">
            <a:avLst/>
          </a:prstGeom>
        </p:spPr>
      </p:pic>
      <p:pic>
        <p:nvPicPr>
          <p:cNvPr id="47" name="صورة 46" descr="صورة تحتوي على أداة ذكية, جهاز إلكتروني, شخص, نص&#10;&#10;تم إنشاء الوصف تلقائياً">
            <a:extLst>
              <a:ext uri="{FF2B5EF4-FFF2-40B4-BE49-F238E27FC236}">
                <a16:creationId xmlns:a16="http://schemas.microsoft.com/office/drawing/2014/main" id="{19038116-DCA7-DEC3-EAC1-570DC4E105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081" y="2747125"/>
            <a:ext cx="1112971" cy="1163891"/>
          </a:xfrm>
          <a:prstGeom prst="rect">
            <a:avLst/>
          </a:prstGeom>
        </p:spPr>
      </p:pic>
      <p:pic>
        <p:nvPicPr>
          <p:cNvPr id="20" name="ser eng.mp4">
            <a:hlinkClick r:id="" action="ppaction://media"/>
            <a:extLst>
              <a:ext uri="{FF2B5EF4-FFF2-40B4-BE49-F238E27FC236}">
                <a16:creationId xmlns:a16="http://schemas.microsoft.com/office/drawing/2014/main" id="{53BCD323-B06D-4DBA-9570-8482E350BF4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918616" y="1718532"/>
            <a:ext cx="4819763" cy="8568468"/>
          </a:xfrm>
          <a:prstGeom prst="rect">
            <a:avLst/>
          </a:prstGeom>
        </p:spPr>
      </p:pic>
      <p:sp>
        <p:nvSpPr>
          <p:cNvPr id="14" name="TextBox 3">
            <a:extLst>
              <a:ext uri="{FF2B5EF4-FFF2-40B4-BE49-F238E27FC236}">
                <a16:creationId xmlns:a16="http://schemas.microsoft.com/office/drawing/2014/main" id="{A0719E2E-A4E3-7B02-F3EB-AE48B8C16B5F}"/>
              </a:ext>
            </a:extLst>
          </p:cNvPr>
          <p:cNvSpPr txBox="1"/>
          <p:nvPr/>
        </p:nvSpPr>
        <p:spPr>
          <a:xfrm>
            <a:off x="5410200" y="1249975"/>
            <a:ext cx="5486399" cy="738664"/>
          </a:xfrm>
          <a:prstGeom prst="rect">
            <a:avLst/>
          </a:prstGeom>
        </p:spPr>
        <p:txBody>
          <a:bodyPr wrap="square" lIns="0" tIns="0" rIns="0" bIns="0" rtlCol="0" anchor="t">
            <a:spAutoFit/>
          </a:bodyPr>
          <a:lstStyle/>
          <a:p>
            <a:pPr marL="0" lvl="0" indent="0" algn="ctr"/>
            <a:r>
              <a:rPr lang="en-US" sz="4800" b="1" spc="-139" dirty="0">
                <a:solidFill>
                  <a:srgbClr val="202E39"/>
                </a:solidFill>
                <a:effectLst>
                  <a:outerShdw blurRad="50800" dist="38100" dir="5400000" algn="t" rotWithShape="0">
                    <a:prstClr val="black">
                      <a:alpha val="40000"/>
                    </a:prstClr>
                  </a:outerShdw>
                </a:effectLst>
              </a:rPr>
              <a:t>different hotel services</a:t>
            </a:r>
          </a:p>
        </p:txBody>
      </p:sp>
      <p:sp>
        <p:nvSpPr>
          <p:cNvPr id="32" name="مستطيل 31">
            <a:extLst>
              <a:ext uri="{FF2B5EF4-FFF2-40B4-BE49-F238E27FC236}">
                <a16:creationId xmlns:a16="http://schemas.microsoft.com/office/drawing/2014/main" id="{59CA366F-6694-40F8-A226-760C2DB8F4F1}"/>
              </a:ext>
            </a:extLst>
          </p:cNvPr>
          <p:cNvSpPr/>
          <p:nvPr/>
        </p:nvSpPr>
        <p:spPr>
          <a:xfrm>
            <a:off x="1376556" y="5114256"/>
            <a:ext cx="1292968"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 name="مربع نص 1">
            <a:extLst>
              <a:ext uri="{FF2B5EF4-FFF2-40B4-BE49-F238E27FC236}">
                <a16:creationId xmlns:a16="http://schemas.microsoft.com/office/drawing/2014/main" id="{2405E123-F0DB-4B4C-93BD-6C3E36EECC72}"/>
              </a:ext>
            </a:extLst>
          </p:cNvPr>
          <p:cNvSpPr txBox="1"/>
          <p:nvPr/>
        </p:nvSpPr>
        <p:spPr>
          <a:xfrm>
            <a:off x="537886" y="3522735"/>
            <a:ext cx="1327476" cy="307777"/>
          </a:xfrm>
          <a:prstGeom prst="rect">
            <a:avLst/>
          </a:prstGeom>
          <a:noFill/>
        </p:spPr>
        <p:txBody>
          <a:bodyPr wrap="square" rtlCol="1">
            <a:spAutoFit/>
          </a:bodyPr>
          <a:lstStyle/>
          <a:p>
            <a:pPr algn="ctr"/>
            <a:r>
              <a:rPr lang="en-US" sz="1400" dirty="0">
                <a:highlight>
                  <a:srgbClr val="C0C0C0"/>
                </a:highlight>
              </a:rPr>
              <a:t>TV channels </a:t>
            </a:r>
            <a:endParaRPr lang="ar-SA" sz="1400" dirty="0">
              <a:highlight>
                <a:srgbClr val="C0C0C0"/>
              </a:highlight>
            </a:endParaRPr>
          </a:p>
        </p:txBody>
      </p:sp>
      <p:sp>
        <p:nvSpPr>
          <p:cNvPr id="22" name="مربع نص 21">
            <a:extLst>
              <a:ext uri="{FF2B5EF4-FFF2-40B4-BE49-F238E27FC236}">
                <a16:creationId xmlns:a16="http://schemas.microsoft.com/office/drawing/2014/main" id="{6863054E-6D7C-4CB6-8EFC-C951B1FB3939}"/>
              </a:ext>
            </a:extLst>
          </p:cNvPr>
          <p:cNvSpPr txBox="1"/>
          <p:nvPr/>
        </p:nvSpPr>
        <p:spPr>
          <a:xfrm>
            <a:off x="1257793" y="5092310"/>
            <a:ext cx="1327476" cy="307777"/>
          </a:xfrm>
          <a:prstGeom prst="rect">
            <a:avLst/>
          </a:prstGeom>
          <a:noFill/>
        </p:spPr>
        <p:txBody>
          <a:bodyPr wrap="square" rtlCol="1">
            <a:spAutoFit/>
          </a:bodyPr>
          <a:lstStyle/>
          <a:p>
            <a:pPr algn="ctr"/>
            <a:r>
              <a:rPr lang="en-US" sz="1400" dirty="0"/>
              <a:t>Limo service</a:t>
            </a:r>
            <a:endParaRPr lang="ar-SA" sz="1400" dirty="0"/>
          </a:p>
        </p:txBody>
      </p:sp>
      <p:sp>
        <p:nvSpPr>
          <p:cNvPr id="33" name="مستطيل 32">
            <a:extLst>
              <a:ext uri="{FF2B5EF4-FFF2-40B4-BE49-F238E27FC236}">
                <a16:creationId xmlns:a16="http://schemas.microsoft.com/office/drawing/2014/main" id="{7BB6AB17-9A22-4D18-8ABF-F49250AC9833}"/>
              </a:ext>
            </a:extLst>
          </p:cNvPr>
          <p:cNvSpPr/>
          <p:nvPr/>
        </p:nvSpPr>
        <p:spPr>
          <a:xfrm>
            <a:off x="3414814" y="5114256"/>
            <a:ext cx="1350139" cy="352409"/>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4" name="مربع نص 23">
            <a:extLst>
              <a:ext uri="{FF2B5EF4-FFF2-40B4-BE49-F238E27FC236}">
                <a16:creationId xmlns:a16="http://schemas.microsoft.com/office/drawing/2014/main" id="{DB04F177-0A21-4732-9FA6-D28D79BAF433}"/>
              </a:ext>
            </a:extLst>
          </p:cNvPr>
          <p:cNvSpPr txBox="1"/>
          <p:nvPr/>
        </p:nvSpPr>
        <p:spPr>
          <a:xfrm>
            <a:off x="3437478" y="5143500"/>
            <a:ext cx="1327476" cy="323165"/>
          </a:xfrm>
          <a:prstGeom prst="rect">
            <a:avLst/>
          </a:prstGeom>
          <a:noFill/>
        </p:spPr>
        <p:txBody>
          <a:bodyPr wrap="square" rtlCol="1">
            <a:spAutoFit/>
          </a:bodyPr>
          <a:lstStyle/>
          <a:p>
            <a:pPr algn="ctr"/>
            <a:r>
              <a:rPr lang="en-US" sz="1500" dirty="0"/>
              <a:t>Barber shop</a:t>
            </a:r>
            <a:endParaRPr lang="ar-SA" sz="1500" dirty="0"/>
          </a:p>
        </p:txBody>
      </p:sp>
      <p:sp>
        <p:nvSpPr>
          <p:cNvPr id="30" name="مستطيل 29">
            <a:extLst>
              <a:ext uri="{FF2B5EF4-FFF2-40B4-BE49-F238E27FC236}">
                <a16:creationId xmlns:a16="http://schemas.microsoft.com/office/drawing/2014/main" id="{57246BD1-2121-4C22-97EB-E9392EFCEB66}"/>
              </a:ext>
            </a:extLst>
          </p:cNvPr>
          <p:cNvSpPr/>
          <p:nvPr/>
        </p:nvSpPr>
        <p:spPr>
          <a:xfrm>
            <a:off x="147852" y="6490089"/>
            <a:ext cx="1292968"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5" name="مربع نص 24">
            <a:extLst>
              <a:ext uri="{FF2B5EF4-FFF2-40B4-BE49-F238E27FC236}">
                <a16:creationId xmlns:a16="http://schemas.microsoft.com/office/drawing/2014/main" id="{8D845392-5ED5-4FAC-B7A5-D33C98F34357}"/>
              </a:ext>
            </a:extLst>
          </p:cNvPr>
          <p:cNvSpPr txBox="1"/>
          <p:nvPr/>
        </p:nvSpPr>
        <p:spPr>
          <a:xfrm>
            <a:off x="165546" y="6456144"/>
            <a:ext cx="1327476" cy="276999"/>
          </a:xfrm>
          <a:prstGeom prst="rect">
            <a:avLst/>
          </a:prstGeom>
          <a:noFill/>
        </p:spPr>
        <p:txBody>
          <a:bodyPr wrap="square" rtlCol="1">
            <a:spAutoFit/>
          </a:bodyPr>
          <a:lstStyle/>
          <a:p>
            <a:pPr algn="ctr"/>
            <a:r>
              <a:rPr lang="en-US" sz="1200" dirty="0"/>
              <a:t>Spa – men salon</a:t>
            </a:r>
            <a:endParaRPr lang="ar-SA" sz="1200" dirty="0"/>
          </a:p>
        </p:txBody>
      </p:sp>
      <p:sp>
        <p:nvSpPr>
          <p:cNvPr id="29" name="مستطيل 28">
            <a:extLst>
              <a:ext uri="{FF2B5EF4-FFF2-40B4-BE49-F238E27FC236}">
                <a16:creationId xmlns:a16="http://schemas.microsoft.com/office/drawing/2014/main" id="{56D2BC4E-CDC5-4D2D-AC65-576180EC923C}"/>
              </a:ext>
            </a:extLst>
          </p:cNvPr>
          <p:cNvSpPr/>
          <p:nvPr/>
        </p:nvSpPr>
        <p:spPr>
          <a:xfrm>
            <a:off x="1594771" y="7289436"/>
            <a:ext cx="1292968"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6" name="مربع نص 25">
            <a:extLst>
              <a:ext uri="{FF2B5EF4-FFF2-40B4-BE49-F238E27FC236}">
                <a16:creationId xmlns:a16="http://schemas.microsoft.com/office/drawing/2014/main" id="{FE0AE07B-6D4E-4E62-8F1D-9F544379D1FC}"/>
              </a:ext>
            </a:extLst>
          </p:cNvPr>
          <p:cNvSpPr txBox="1"/>
          <p:nvPr/>
        </p:nvSpPr>
        <p:spPr>
          <a:xfrm>
            <a:off x="1676621" y="7261032"/>
            <a:ext cx="1327476" cy="323165"/>
          </a:xfrm>
          <a:prstGeom prst="rect">
            <a:avLst/>
          </a:prstGeom>
          <a:noFill/>
        </p:spPr>
        <p:txBody>
          <a:bodyPr wrap="square" rtlCol="1">
            <a:spAutoFit/>
          </a:bodyPr>
          <a:lstStyle/>
          <a:p>
            <a:pPr algn="ctr"/>
            <a:r>
              <a:rPr lang="en-US" sz="1500" dirty="0" err="1"/>
              <a:t>Qiblah</a:t>
            </a:r>
            <a:endParaRPr lang="ar-SA" sz="1500" dirty="0"/>
          </a:p>
        </p:txBody>
      </p:sp>
      <p:sp>
        <p:nvSpPr>
          <p:cNvPr id="4" name="مستطيل 3">
            <a:extLst>
              <a:ext uri="{FF2B5EF4-FFF2-40B4-BE49-F238E27FC236}">
                <a16:creationId xmlns:a16="http://schemas.microsoft.com/office/drawing/2014/main" id="{C701E555-8B15-4D70-8158-6BE93DF6F253}"/>
              </a:ext>
            </a:extLst>
          </p:cNvPr>
          <p:cNvSpPr/>
          <p:nvPr/>
        </p:nvSpPr>
        <p:spPr>
          <a:xfrm>
            <a:off x="3437478" y="7353300"/>
            <a:ext cx="1292968"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8" name="مربع نص 27">
            <a:extLst>
              <a:ext uri="{FF2B5EF4-FFF2-40B4-BE49-F238E27FC236}">
                <a16:creationId xmlns:a16="http://schemas.microsoft.com/office/drawing/2014/main" id="{BCF97091-2C51-482C-97B4-892C87063A72}"/>
              </a:ext>
            </a:extLst>
          </p:cNvPr>
          <p:cNvSpPr txBox="1"/>
          <p:nvPr/>
        </p:nvSpPr>
        <p:spPr>
          <a:xfrm>
            <a:off x="3426354" y="7245643"/>
            <a:ext cx="1327476" cy="338554"/>
          </a:xfrm>
          <a:prstGeom prst="rect">
            <a:avLst/>
          </a:prstGeom>
          <a:noFill/>
        </p:spPr>
        <p:txBody>
          <a:bodyPr wrap="square" rtlCol="1">
            <a:spAutoFit/>
          </a:bodyPr>
          <a:lstStyle/>
          <a:p>
            <a:pPr algn="ctr"/>
            <a:r>
              <a:rPr lang="en-US" sz="1600" dirty="0"/>
              <a:t>Bellboy </a:t>
            </a:r>
            <a:endParaRPr lang="ar-SA" sz="1600" dirty="0"/>
          </a:p>
        </p:txBody>
      </p:sp>
      <p:sp>
        <p:nvSpPr>
          <p:cNvPr id="34" name="مستطيل 33">
            <a:extLst>
              <a:ext uri="{FF2B5EF4-FFF2-40B4-BE49-F238E27FC236}">
                <a16:creationId xmlns:a16="http://schemas.microsoft.com/office/drawing/2014/main" id="{F657772C-D682-4659-8BA3-9F61E4DF20EE}"/>
              </a:ext>
            </a:extLst>
          </p:cNvPr>
          <p:cNvSpPr/>
          <p:nvPr/>
        </p:nvSpPr>
        <p:spPr>
          <a:xfrm>
            <a:off x="2793008" y="8968690"/>
            <a:ext cx="1292968"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35" name="مربع نص 34">
            <a:extLst>
              <a:ext uri="{FF2B5EF4-FFF2-40B4-BE49-F238E27FC236}">
                <a16:creationId xmlns:a16="http://schemas.microsoft.com/office/drawing/2014/main" id="{8F4E3088-628C-43C2-B72E-D3B3E1F82D24}"/>
              </a:ext>
            </a:extLst>
          </p:cNvPr>
          <p:cNvSpPr txBox="1"/>
          <p:nvPr/>
        </p:nvSpPr>
        <p:spPr>
          <a:xfrm>
            <a:off x="2958859" y="8911775"/>
            <a:ext cx="1327476" cy="323165"/>
          </a:xfrm>
          <a:prstGeom prst="rect">
            <a:avLst/>
          </a:prstGeom>
          <a:noFill/>
        </p:spPr>
        <p:txBody>
          <a:bodyPr wrap="square" rtlCol="1">
            <a:spAutoFit/>
          </a:bodyPr>
          <a:lstStyle/>
          <a:p>
            <a:pPr algn="ctr"/>
            <a:r>
              <a:rPr lang="en-US" sz="1500" dirty="0"/>
              <a:t>Quran</a:t>
            </a:r>
            <a:endParaRPr lang="ar-SA" sz="1500" dirty="0"/>
          </a:p>
        </p:txBody>
      </p:sp>
      <p:sp>
        <p:nvSpPr>
          <p:cNvPr id="36" name="مستطيل 35">
            <a:extLst>
              <a:ext uri="{FF2B5EF4-FFF2-40B4-BE49-F238E27FC236}">
                <a16:creationId xmlns:a16="http://schemas.microsoft.com/office/drawing/2014/main" id="{062CA4FB-6B98-4FDD-B052-BFE5373B9837}"/>
              </a:ext>
            </a:extLst>
          </p:cNvPr>
          <p:cNvSpPr/>
          <p:nvPr/>
        </p:nvSpPr>
        <p:spPr>
          <a:xfrm>
            <a:off x="882960" y="9227996"/>
            <a:ext cx="1292968"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37" name="مربع نص 36">
            <a:extLst>
              <a:ext uri="{FF2B5EF4-FFF2-40B4-BE49-F238E27FC236}">
                <a16:creationId xmlns:a16="http://schemas.microsoft.com/office/drawing/2014/main" id="{D159F53D-F562-4EC4-AC54-C65042B05A5E}"/>
              </a:ext>
            </a:extLst>
          </p:cNvPr>
          <p:cNvSpPr txBox="1"/>
          <p:nvPr/>
        </p:nvSpPr>
        <p:spPr>
          <a:xfrm>
            <a:off x="688123" y="9142043"/>
            <a:ext cx="1505394" cy="276999"/>
          </a:xfrm>
          <a:prstGeom prst="rect">
            <a:avLst/>
          </a:prstGeom>
          <a:noFill/>
        </p:spPr>
        <p:txBody>
          <a:bodyPr wrap="square" rtlCol="1">
            <a:spAutoFit/>
          </a:bodyPr>
          <a:lstStyle/>
          <a:p>
            <a:pPr algn="ctr"/>
            <a:r>
              <a:rPr lang="en-US" sz="1200" dirty="0"/>
              <a:t>Summoning service</a:t>
            </a:r>
            <a:endParaRPr lang="ar-SA" sz="1200" dirty="0"/>
          </a:p>
        </p:txBody>
      </p:sp>
    </p:spTree>
    <p:extLst>
      <p:ext uri="{BB962C8B-B14F-4D97-AF65-F5344CB8AC3E}">
        <p14:creationId xmlns:p14="http://schemas.microsoft.com/office/powerpoint/2010/main" val="14355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2E39"/>
        </a:solidFill>
        <a:effectLst/>
      </p:bgPr>
    </p:bg>
    <p:spTree>
      <p:nvGrpSpPr>
        <p:cNvPr id="1" name=""/>
        <p:cNvGrpSpPr/>
        <p:nvPr/>
      </p:nvGrpSpPr>
      <p:grpSpPr>
        <a:xfrm>
          <a:off x="0" y="0"/>
          <a:ext cx="0" cy="0"/>
          <a:chOff x="0" y="0"/>
          <a:chExt cx="0" cy="0"/>
        </a:xfrm>
      </p:grpSpPr>
      <p:pic>
        <p:nvPicPr>
          <p:cNvPr id="19" name="صورة 18" descr="صورة تحتوي على وجبة, وجبة خفيفة, طعام سريع التحضير, أدوات المائدة&#10;&#10;تم إنشاء الوصف تلقائياً">
            <a:extLst>
              <a:ext uri="{FF2B5EF4-FFF2-40B4-BE49-F238E27FC236}">
                <a16:creationId xmlns:a16="http://schemas.microsoft.com/office/drawing/2014/main" id="{4E527401-743F-51E6-1428-2A54BAE84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287000"/>
          </a:xfrm>
          <a:prstGeom prst="rect">
            <a:avLst/>
          </a:prstGeom>
        </p:spPr>
      </p:pic>
      <p:sp>
        <p:nvSpPr>
          <p:cNvPr id="9" name="TextBox 9"/>
          <p:cNvSpPr txBox="1"/>
          <p:nvPr/>
        </p:nvSpPr>
        <p:spPr>
          <a:xfrm>
            <a:off x="2210418" y="1055891"/>
            <a:ext cx="15391782" cy="1725409"/>
          </a:xfrm>
          <a:prstGeom prst="rect">
            <a:avLst/>
          </a:prstGeom>
        </p:spPr>
        <p:txBody>
          <a:bodyPr wrap="square" lIns="0" tIns="0" rIns="0" bIns="0" rtlCol="0" anchor="t">
            <a:spAutoFit/>
          </a:bodyPr>
          <a:lstStyle/>
          <a:p>
            <a:pPr>
              <a:lnSpc>
                <a:spcPts val="7059"/>
              </a:lnSpc>
            </a:pPr>
            <a:r>
              <a:rPr lang="en-US" sz="3900" spc="-78" dirty="0">
                <a:solidFill>
                  <a:srgbClr val="FFFFFF"/>
                </a:solidFill>
              </a:rPr>
              <a:t>Complete work system technology starting from displaying of services, ordering and tracking the orders up until delivery</a:t>
            </a:r>
          </a:p>
        </p:txBody>
      </p:sp>
      <p:grpSp>
        <p:nvGrpSpPr>
          <p:cNvPr id="10" name="Group 10"/>
          <p:cNvGrpSpPr/>
          <p:nvPr/>
        </p:nvGrpSpPr>
        <p:grpSpPr>
          <a:xfrm rot="16200000" flipH="1">
            <a:off x="-92906" y="1164394"/>
            <a:ext cx="2537185" cy="1458626"/>
            <a:chOff x="0" y="0"/>
            <a:chExt cx="1237086" cy="711200"/>
          </a:xfrm>
        </p:grpSpPr>
        <p:sp>
          <p:nvSpPr>
            <p:cNvPr id="11" name="Freeform 11"/>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12" name="TextBox 12"/>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3" name="TextBox 13"/>
          <p:cNvSpPr txBox="1"/>
          <p:nvPr/>
        </p:nvSpPr>
        <p:spPr>
          <a:xfrm>
            <a:off x="762000" y="1638300"/>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01        </a:t>
            </a:r>
          </a:p>
        </p:txBody>
      </p:sp>
      <p:sp>
        <p:nvSpPr>
          <p:cNvPr id="14" name="Freeform 14"/>
          <p:cNvSpPr/>
          <p:nvPr/>
        </p:nvSpPr>
        <p:spPr>
          <a:xfrm rot="5400000" flipH="1">
            <a:off x="386279" y="1863599"/>
            <a:ext cx="2810818" cy="22662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3"/>
            <a:stretch>
              <a:fillRect t="-100000"/>
            </a:stretch>
          </a:blipFill>
        </p:spPr>
        <p:txBody>
          <a:bodyPr/>
          <a:lstStyle/>
          <a:p>
            <a:endParaRPr lang="ar-S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02E39"/>
        </a:solidFill>
        <a:effectLst/>
      </p:bgPr>
    </p:bg>
    <p:spTree>
      <p:nvGrpSpPr>
        <p:cNvPr id="1" name=""/>
        <p:cNvGrpSpPr/>
        <p:nvPr/>
      </p:nvGrpSpPr>
      <p:grpSpPr>
        <a:xfrm>
          <a:off x="0" y="0"/>
          <a:ext cx="0" cy="0"/>
          <a:chOff x="0" y="0"/>
          <a:chExt cx="0" cy="0"/>
        </a:xfrm>
      </p:grpSpPr>
      <p:pic>
        <p:nvPicPr>
          <p:cNvPr id="19" name="صورة 18" descr="صورة تحتوي على لقطة شاشة, الهاتف النقال, وجبة خفيفة, شخص&#10;&#10;تم إنشاء الوصف تلقائياً">
            <a:extLst>
              <a:ext uri="{FF2B5EF4-FFF2-40B4-BE49-F238E27FC236}">
                <a16:creationId xmlns:a16="http://schemas.microsoft.com/office/drawing/2014/main" id="{12BD0D00-6ED6-20E4-B3D1-BEC8C0205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825"/>
            <a:ext cx="18135600" cy="10201275"/>
          </a:xfrm>
          <a:prstGeom prst="rect">
            <a:avLst/>
          </a:prstGeom>
        </p:spPr>
      </p:pic>
      <p:grpSp>
        <p:nvGrpSpPr>
          <p:cNvPr id="9" name="Group 9"/>
          <p:cNvGrpSpPr/>
          <p:nvPr/>
        </p:nvGrpSpPr>
        <p:grpSpPr>
          <a:xfrm rot="16200000" flipH="1">
            <a:off x="-370927" y="1567980"/>
            <a:ext cx="2537185" cy="1458626"/>
            <a:chOff x="0" y="0"/>
            <a:chExt cx="1237086" cy="711200"/>
          </a:xfrm>
        </p:grpSpPr>
        <p:sp>
          <p:nvSpPr>
            <p:cNvPr id="10" name="Freeform 10"/>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11" name="TextBox 11"/>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2" name="TextBox 12"/>
          <p:cNvSpPr txBox="1"/>
          <p:nvPr/>
        </p:nvSpPr>
        <p:spPr>
          <a:xfrm>
            <a:off x="548682" y="2019300"/>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02        </a:t>
            </a:r>
          </a:p>
        </p:txBody>
      </p:sp>
      <p:sp>
        <p:nvSpPr>
          <p:cNvPr id="13" name="Freeform 13"/>
          <p:cNvSpPr/>
          <p:nvPr/>
        </p:nvSpPr>
        <p:spPr>
          <a:xfrm rot="5400000" flipH="1">
            <a:off x="93880" y="2458819"/>
            <a:ext cx="2810818" cy="255379"/>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3"/>
            <a:stretch>
              <a:fillRect t="-100000"/>
            </a:stretch>
          </a:blipFill>
        </p:spPr>
        <p:txBody>
          <a:bodyPr/>
          <a:lstStyle/>
          <a:p>
            <a:endParaRPr lang="ar-SA" dirty="0"/>
          </a:p>
        </p:txBody>
      </p:sp>
      <p:sp>
        <p:nvSpPr>
          <p:cNvPr id="17" name="TextBox 17"/>
          <p:cNvSpPr txBox="1"/>
          <p:nvPr/>
        </p:nvSpPr>
        <p:spPr>
          <a:xfrm>
            <a:off x="1830015" y="1289169"/>
            <a:ext cx="16002000" cy="1725409"/>
          </a:xfrm>
          <a:prstGeom prst="rect">
            <a:avLst/>
          </a:prstGeom>
        </p:spPr>
        <p:txBody>
          <a:bodyPr wrap="square" lIns="0" tIns="0" rIns="0" bIns="0" rtlCol="0" anchor="t">
            <a:spAutoFit/>
          </a:bodyPr>
          <a:lstStyle/>
          <a:p>
            <a:pPr algn="just">
              <a:lnSpc>
                <a:spcPts val="7059"/>
              </a:lnSpc>
            </a:pPr>
            <a:r>
              <a:rPr lang="en-US" sz="3900" spc="-78" dirty="0">
                <a:solidFill>
                  <a:srgbClr val="FFFFFF"/>
                </a:solidFill>
              </a:rPr>
              <a:t>The system is translated into more than 130 languages around the world so that every customer can easily browse services, order, and track orders in their language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2E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0551" y="4781156"/>
            <a:ext cx="3272974" cy="338252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alphaModFix amt="48000"/>
              </a:blip>
              <a:stretch>
                <a:fillRect t="-22611" b="-22611"/>
              </a:stretch>
            </a:blipFill>
          </p:spPr>
          <p:txBody>
            <a:bodyPr/>
            <a:lstStyle/>
            <a:p>
              <a:endParaRPr lang="ar-SA" dirty="0"/>
            </a:p>
          </p:txBody>
        </p:sp>
      </p:grpSp>
      <p:grpSp>
        <p:nvGrpSpPr>
          <p:cNvPr id="4" name="Group 4"/>
          <p:cNvGrpSpPr>
            <a:grpSpLocks noChangeAspect="1"/>
          </p:cNvGrpSpPr>
          <p:nvPr/>
        </p:nvGrpSpPr>
        <p:grpSpPr>
          <a:xfrm>
            <a:off x="9713985" y="4781156"/>
            <a:ext cx="3272974" cy="3382524"/>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alphaModFix amt="48000"/>
              </a:blip>
              <a:stretch>
                <a:fillRect l="-37034" r="-37034"/>
              </a:stretch>
            </a:blipFill>
          </p:spPr>
          <p:txBody>
            <a:bodyPr/>
            <a:lstStyle/>
            <a:p>
              <a:endParaRPr lang="ar-SA" dirty="0"/>
            </a:p>
          </p:txBody>
        </p:sp>
      </p:grpSp>
      <p:sp>
        <p:nvSpPr>
          <p:cNvPr id="6" name="Freeform 6"/>
          <p:cNvSpPr/>
          <p:nvPr/>
        </p:nvSpPr>
        <p:spPr>
          <a:xfrm>
            <a:off x="4634206" y="8701327"/>
            <a:ext cx="4353997" cy="859914"/>
          </a:xfrm>
          <a:custGeom>
            <a:avLst/>
            <a:gdLst/>
            <a:ahLst/>
            <a:cxnLst/>
            <a:rect l="l" t="t" r="r" b="b"/>
            <a:pathLst>
              <a:path w="4353997" h="859914">
                <a:moveTo>
                  <a:pt x="0" y="0"/>
                </a:moveTo>
                <a:lnTo>
                  <a:pt x="4353997" y="0"/>
                </a:lnTo>
                <a:lnTo>
                  <a:pt x="4353997" y="859914"/>
                </a:lnTo>
                <a:lnTo>
                  <a:pt x="0" y="859914"/>
                </a:lnTo>
                <a:lnTo>
                  <a:pt x="0" y="0"/>
                </a:lnTo>
                <a:close/>
              </a:path>
            </a:pathLst>
          </a:custGeom>
          <a:blipFill>
            <a:blip r:embed="rId4">
              <a:alphaModFix amt="55000"/>
            </a:blip>
            <a:stretch>
              <a:fillRect/>
            </a:stretch>
          </a:blipFill>
        </p:spPr>
        <p:txBody>
          <a:bodyPr/>
          <a:lstStyle/>
          <a:p>
            <a:endParaRPr lang="ar-SA" dirty="0"/>
          </a:p>
        </p:txBody>
      </p:sp>
      <p:grpSp>
        <p:nvGrpSpPr>
          <p:cNvPr id="7" name="Group 7"/>
          <p:cNvGrpSpPr>
            <a:grpSpLocks noChangeAspect="1"/>
          </p:cNvGrpSpPr>
          <p:nvPr/>
        </p:nvGrpSpPr>
        <p:grpSpPr>
          <a:xfrm>
            <a:off x="4549386" y="4316489"/>
            <a:ext cx="4523638" cy="4675049"/>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35416" r="-35416"/>
              </a:stretch>
            </a:blipFill>
          </p:spPr>
          <p:txBody>
            <a:bodyPr/>
            <a:lstStyle/>
            <a:p>
              <a:endParaRPr lang="ar-SA" dirty="0"/>
            </a:p>
          </p:txBody>
        </p:sp>
      </p:grpSp>
      <p:grpSp>
        <p:nvGrpSpPr>
          <p:cNvPr id="9" name="Group 9"/>
          <p:cNvGrpSpPr/>
          <p:nvPr/>
        </p:nvGrpSpPr>
        <p:grpSpPr>
          <a:xfrm rot="16200000" flipH="1">
            <a:off x="-354193" y="1461481"/>
            <a:ext cx="2537185" cy="1458626"/>
            <a:chOff x="0" y="0"/>
            <a:chExt cx="1237086" cy="711200"/>
          </a:xfrm>
        </p:grpSpPr>
        <p:sp>
          <p:nvSpPr>
            <p:cNvPr id="10" name="Freeform 10"/>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11" name="TextBox 11"/>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2" name="TextBox 12"/>
          <p:cNvSpPr txBox="1"/>
          <p:nvPr/>
        </p:nvSpPr>
        <p:spPr>
          <a:xfrm>
            <a:off x="459917" y="1951529"/>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03        </a:t>
            </a:r>
          </a:p>
        </p:txBody>
      </p:sp>
      <p:sp>
        <p:nvSpPr>
          <p:cNvPr id="13" name="Freeform 13"/>
          <p:cNvSpPr/>
          <p:nvPr/>
        </p:nvSpPr>
        <p:spPr>
          <a:xfrm rot="5400000" flipH="1">
            <a:off x="102248" y="2050009"/>
            <a:ext cx="2810818" cy="272113"/>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6"/>
            <a:stretch>
              <a:fillRect t="-100000"/>
            </a:stretch>
          </a:blipFill>
        </p:spPr>
        <p:txBody>
          <a:bodyPr/>
          <a:lstStyle/>
          <a:p>
            <a:endParaRPr lang="ar-SA" dirty="0"/>
          </a:p>
        </p:txBody>
      </p:sp>
      <p:sp>
        <p:nvSpPr>
          <p:cNvPr id="14" name="Freeform 14"/>
          <p:cNvSpPr/>
          <p:nvPr/>
        </p:nvSpPr>
        <p:spPr>
          <a:xfrm>
            <a:off x="13263451" y="8561580"/>
            <a:ext cx="4353997" cy="859914"/>
          </a:xfrm>
          <a:custGeom>
            <a:avLst/>
            <a:gdLst/>
            <a:ahLst/>
            <a:cxnLst/>
            <a:rect l="l" t="t" r="r" b="b"/>
            <a:pathLst>
              <a:path w="4353997" h="859914">
                <a:moveTo>
                  <a:pt x="0" y="0"/>
                </a:moveTo>
                <a:lnTo>
                  <a:pt x="4353998" y="0"/>
                </a:lnTo>
                <a:lnTo>
                  <a:pt x="4353998" y="859915"/>
                </a:lnTo>
                <a:lnTo>
                  <a:pt x="0" y="859915"/>
                </a:lnTo>
                <a:lnTo>
                  <a:pt x="0" y="0"/>
                </a:lnTo>
                <a:close/>
              </a:path>
            </a:pathLst>
          </a:custGeom>
          <a:blipFill>
            <a:blip r:embed="rId4">
              <a:alphaModFix amt="55000"/>
            </a:blip>
            <a:stretch>
              <a:fillRect/>
            </a:stretch>
          </a:blipFill>
        </p:spPr>
        <p:txBody>
          <a:bodyPr/>
          <a:lstStyle/>
          <a:p>
            <a:endParaRPr lang="ar-SA" dirty="0"/>
          </a:p>
        </p:txBody>
      </p:sp>
      <p:grpSp>
        <p:nvGrpSpPr>
          <p:cNvPr id="15" name="Group 15"/>
          <p:cNvGrpSpPr>
            <a:grpSpLocks noChangeAspect="1"/>
          </p:cNvGrpSpPr>
          <p:nvPr/>
        </p:nvGrpSpPr>
        <p:grpSpPr>
          <a:xfrm>
            <a:off x="13543429" y="4781156"/>
            <a:ext cx="4074020" cy="4210381"/>
            <a:chOff x="0" y="0"/>
            <a:chExt cx="6362700" cy="6575666"/>
          </a:xfrm>
        </p:grpSpPr>
        <p:sp>
          <p:nvSpPr>
            <p:cNvPr id="16" name="Freeform 1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7"/>
              <a:stretch>
                <a:fillRect l="-104837" r="-104837"/>
              </a:stretch>
            </a:blipFill>
          </p:spPr>
          <p:txBody>
            <a:bodyPr/>
            <a:lstStyle/>
            <a:p>
              <a:endParaRPr lang="ar-SA" dirty="0"/>
            </a:p>
          </p:txBody>
        </p:sp>
      </p:grpSp>
      <p:sp>
        <p:nvSpPr>
          <p:cNvPr id="17" name="TextBox 17"/>
          <p:cNvSpPr txBox="1"/>
          <p:nvPr/>
        </p:nvSpPr>
        <p:spPr>
          <a:xfrm>
            <a:off x="1820832" y="1323362"/>
            <a:ext cx="15012429" cy="1725409"/>
          </a:xfrm>
          <a:prstGeom prst="rect">
            <a:avLst/>
          </a:prstGeom>
        </p:spPr>
        <p:txBody>
          <a:bodyPr wrap="square" lIns="0" tIns="0" rIns="0" bIns="0" rtlCol="0" anchor="t">
            <a:spAutoFit/>
          </a:bodyPr>
          <a:lstStyle/>
          <a:p>
            <a:pPr>
              <a:lnSpc>
                <a:spcPts val="7059"/>
              </a:lnSpc>
            </a:pPr>
            <a:r>
              <a:rPr lang="en-US" sz="3900" spc="-78" dirty="0">
                <a:solidFill>
                  <a:srgbClr val="FFFFFF"/>
                </a:solidFill>
              </a:rPr>
              <a:t>Digital Hotel technology contributes to reducing operational costs as well as achieving work quality.</a:t>
            </a:r>
          </a:p>
        </p:txBody>
      </p:sp>
      <p:sp>
        <p:nvSpPr>
          <p:cNvPr id="18" name="TextBox 4">
            <a:extLst>
              <a:ext uri="{FF2B5EF4-FFF2-40B4-BE49-F238E27FC236}">
                <a16:creationId xmlns:a16="http://schemas.microsoft.com/office/drawing/2014/main" id="{B42F62D3-1C7D-ABE8-9B15-B5D2A116576A}"/>
              </a:ext>
            </a:extLst>
          </p:cNvPr>
          <p:cNvSpPr txBox="1"/>
          <p:nvPr/>
        </p:nvSpPr>
        <p:spPr>
          <a:xfrm>
            <a:off x="914400" y="8343900"/>
            <a:ext cx="3103854" cy="1059777"/>
          </a:xfrm>
          <a:prstGeom prst="rect">
            <a:avLst/>
          </a:prstGeom>
        </p:spPr>
        <p:txBody>
          <a:bodyPr wrap="square" lIns="0" tIns="0" rIns="0" bIns="0" rtlCol="0" anchor="t">
            <a:spAutoFit/>
          </a:bodyPr>
          <a:lstStyle/>
          <a:p>
            <a:pPr algn="ctr">
              <a:lnSpc>
                <a:spcPts val="4286"/>
              </a:lnSpc>
            </a:pPr>
            <a:r>
              <a:rPr lang="en-US" sz="2800" b="1" spc="-77" dirty="0">
                <a:solidFill>
                  <a:srgbClr val="C69A66"/>
                </a:solidFill>
                <a:cs typeface="29LT Zarid Slab SemiBold"/>
              </a:rPr>
              <a:t>Cancellation of paper transactions</a:t>
            </a:r>
          </a:p>
        </p:txBody>
      </p:sp>
      <p:sp>
        <p:nvSpPr>
          <p:cNvPr id="19" name="TextBox 4">
            <a:extLst>
              <a:ext uri="{FF2B5EF4-FFF2-40B4-BE49-F238E27FC236}">
                <a16:creationId xmlns:a16="http://schemas.microsoft.com/office/drawing/2014/main" id="{BD89A719-1CC5-0537-3D5A-6EAA6612B56F}"/>
              </a:ext>
            </a:extLst>
          </p:cNvPr>
          <p:cNvSpPr txBox="1"/>
          <p:nvPr/>
        </p:nvSpPr>
        <p:spPr>
          <a:xfrm>
            <a:off x="5259277" y="9105900"/>
            <a:ext cx="3103854" cy="1059777"/>
          </a:xfrm>
          <a:prstGeom prst="rect">
            <a:avLst/>
          </a:prstGeom>
        </p:spPr>
        <p:txBody>
          <a:bodyPr wrap="square" lIns="0" tIns="0" rIns="0" bIns="0" rtlCol="0" anchor="t">
            <a:spAutoFit/>
          </a:bodyPr>
          <a:lstStyle/>
          <a:p>
            <a:pPr algn="ctr">
              <a:lnSpc>
                <a:spcPts val="4286"/>
              </a:lnSpc>
            </a:pPr>
            <a:r>
              <a:rPr lang="en-US" sz="2800" b="1" spc="-77" dirty="0">
                <a:solidFill>
                  <a:srgbClr val="C69A66"/>
                </a:solidFill>
                <a:cs typeface="29LT Zarid Slab SemiBold"/>
              </a:rPr>
              <a:t>Being up to date with technology</a:t>
            </a:r>
          </a:p>
        </p:txBody>
      </p:sp>
      <p:sp>
        <p:nvSpPr>
          <p:cNvPr id="20" name="TextBox 4">
            <a:extLst>
              <a:ext uri="{FF2B5EF4-FFF2-40B4-BE49-F238E27FC236}">
                <a16:creationId xmlns:a16="http://schemas.microsoft.com/office/drawing/2014/main" id="{58A795F1-2944-EBB6-88F8-3DCF594F6340}"/>
              </a:ext>
            </a:extLst>
          </p:cNvPr>
          <p:cNvSpPr txBox="1"/>
          <p:nvPr/>
        </p:nvSpPr>
        <p:spPr>
          <a:xfrm>
            <a:off x="9798547" y="8205540"/>
            <a:ext cx="3103854" cy="1059777"/>
          </a:xfrm>
          <a:prstGeom prst="rect">
            <a:avLst/>
          </a:prstGeom>
        </p:spPr>
        <p:txBody>
          <a:bodyPr wrap="square" lIns="0" tIns="0" rIns="0" bIns="0" rtlCol="0" anchor="t">
            <a:spAutoFit/>
          </a:bodyPr>
          <a:lstStyle/>
          <a:p>
            <a:pPr algn="ctr">
              <a:lnSpc>
                <a:spcPts val="4286"/>
              </a:lnSpc>
            </a:pPr>
            <a:r>
              <a:rPr lang="en-US" sz="2800" b="1" spc="-77" dirty="0">
                <a:solidFill>
                  <a:srgbClr val="C69A66"/>
                </a:solidFill>
                <a:cs typeface="29LT Zarid Slab SemiBold"/>
              </a:rPr>
              <a:t>Reduces human intervention</a:t>
            </a:r>
          </a:p>
        </p:txBody>
      </p:sp>
      <p:sp>
        <p:nvSpPr>
          <p:cNvPr id="21" name="TextBox 4">
            <a:extLst>
              <a:ext uri="{FF2B5EF4-FFF2-40B4-BE49-F238E27FC236}">
                <a16:creationId xmlns:a16="http://schemas.microsoft.com/office/drawing/2014/main" id="{B1E1A032-4DC2-262C-F54E-716123FD7B74}"/>
              </a:ext>
            </a:extLst>
          </p:cNvPr>
          <p:cNvSpPr txBox="1"/>
          <p:nvPr/>
        </p:nvSpPr>
        <p:spPr>
          <a:xfrm>
            <a:off x="14097000" y="9024556"/>
            <a:ext cx="3103854" cy="508344"/>
          </a:xfrm>
          <a:prstGeom prst="rect">
            <a:avLst/>
          </a:prstGeom>
        </p:spPr>
        <p:txBody>
          <a:bodyPr wrap="square" lIns="0" tIns="0" rIns="0" bIns="0" rtlCol="0" anchor="t">
            <a:spAutoFit/>
          </a:bodyPr>
          <a:lstStyle/>
          <a:p>
            <a:pPr algn="ctr">
              <a:lnSpc>
                <a:spcPts val="4286"/>
              </a:lnSpc>
            </a:pPr>
            <a:r>
              <a:rPr lang="en-US" sz="2800" b="1" spc="-77" dirty="0">
                <a:solidFill>
                  <a:srgbClr val="C69A66"/>
                </a:solidFill>
                <a:cs typeface="29LT Zarid Slab SemiBold"/>
              </a:rPr>
              <a:t>Increases profit sales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2E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0551" y="4781156"/>
            <a:ext cx="3272974" cy="338252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alphaModFix amt="48000"/>
              </a:blip>
              <a:stretch>
                <a:fillRect l="-18902" r="-18902"/>
              </a:stretch>
            </a:blipFill>
          </p:spPr>
          <p:txBody>
            <a:bodyPr/>
            <a:lstStyle/>
            <a:p>
              <a:endParaRPr lang="ar-SA" dirty="0"/>
            </a:p>
          </p:txBody>
        </p:sp>
      </p:grpSp>
      <p:grpSp>
        <p:nvGrpSpPr>
          <p:cNvPr id="4" name="Group 4"/>
          <p:cNvGrpSpPr>
            <a:grpSpLocks noChangeAspect="1"/>
          </p:cNvGrpSpPr>
          <p:nvPr/>
        </p:nvGrpSpPr>
        <p:grpSpPr>
          <a:xfrm>
            <a:off x="9713985" y="4781156"/>
            <a:ext cx="3272974" cy="3382524"/>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alphaModFix amt="48000"/>
              </a:blip>
              <a:stretch>
                <a:fillRect l="-87805" r="-87805"/>
              </a:stretch>
            </a:blipFill>
          </p:spPr>
          <p:txBody>
            <a:bodyPr/>
            <a:lstStyle/>
            <a:p>
              <a:endParaRPr lang="ar-SA" dirty="0"/>
            </a:p>
          </p:txBody>
        </p:sp>
      </p:grpSp>
      <p:sp>
        <p:nvSpPr>
          <p:cNvPr id="6" name="Freeform 6"/>
          <p:cNvSpPr/>
          <p:nvPr/>
        </p:nvSpPr>
        <p:spPr>
          <a:xfrm>
            <a:off x="4634206" y="8701327"/>
            <a:ext cx="4353997" cy="859914"/>
          </a:xfrm>
          <a:custGeom>
            <a:avLst/>
            <a:gdLst/>
            <a:ahLst/>
            <a:cxnLst/>
            <a:rect l="l" t="t" r="r" b="b"/>
            <a:pathLst>
              <a:path w="4353997" h="859914">
                <a:moveTo>
                  <a:pt x="0" y="0"/>
                </a:moveTo>
                <a:lnTo>
                  <a:pt x="4353997" y="0"/>
                </a:lnTo>
                <a:lnTo>
                  <a:pt x="4353997" y="859914"/>
                </a:lnTo>
                <a:lnTo>
                  <a:pt x="0" y="859914"/>
                </a:lnTo>
                <a:lnTo>
                  <a:pt x="0" y="0"/>
                </a:lnTo>
                <a:close/>
              </a:path>
            </a:pathLst>
          </a:custGeom>
          <a:blipFill>
            <a:blip r:embed="rId4">
              <a:alphaModFix amt="55000"/>
            </a:blip>
            <a:stretch>
              <a:fillRect/>
            </a:stretch>
          </a:blipFill>
        </p:spPr>
        <p:txBody>
          <a:bodyPr/>
          <a:lstStyle/>
          <a:p>
            <a:endParaRPr lang="ar-SA" dirty="0"/>
          </a:p>
        </p:txBody>
      </p:sp>
      <p:grpSp>
        <p:nvGrpSpPr>
          <p:cNvPr id="7" name="Group 7"/>
          <p:cNvGrpSpPr>
            <a:grpSpLocks noChangeAspect="1"/>
          </p:cNvGrpSpPr>
          <p:nvPr/>
        </p:nvGrpSpPr>
        <p:grpSpPr>
          <a:xfrm>
            <a:off x="4549386" y="4316489"/>
            <a:ext cx="4523638" cy="4675049"/>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t="-8397"/>
              </a:stretch>
            </a:blipFill>
          </p:spPr>
          <p:txBody>
            <a:bodyPr/>
            <a:lstStyle/>
            <a:p>
              <a:endParaRPr lang="ar-SA" dirty="0"/>
            </a:p>
          </p:txBody>
        </p:sp>
      </p:grpSp>
      <p:grpSp>
        <p:nvGrpSpPr>
          <p:cNvPr id="9" name="Group 9"/>
          <p:cNvGrpSpPr/>
          <p:nvPr/>
        </p:nvGrpSpPr>
        <p:grpSpPr>
          <a:xfrm rot="16200000" flipH="1">
            <a:off x="-366175" y="1320090"/>
            <a:ext cx="2537185" cy="1458626"/>
            <a:chOff x="0" y="0"/>
            <a:chExt cx="1237086" cy="711200"/>
          </a:xfrm>
        </p:grpSpPr>
        <p:sp>
          <p:nvSpPr>
            <p:cNvPr id="10" name="Freeform 10"/>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11" name="TextBox 11"/>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2" name="TextBox 12"/>
          <p:cNvSpPr txBox="1"/>
          <p:nvPr/>
        </p:nvSpPr>
        <p:spPr>
          <a:xfrm>
            <a:off x="476025" y="1757265"/>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04        </a:t>
            </a:r>
          </a:p>
        </p:txBody>
      </p:sp>
      <p:sp>
        <p:nvSpPr>
          <p:cNvPr id="13" name="Freeform 13"/>
          <p:cNvSpPr/>
          <p:nvPr/>
        </p:nvSpPr>
        <p:spPr>
          <a:xfrm rot="5400000" flipH="1">
            <a:off x="113637" y="1768554"/>
            <a:ext cx="2810818" cy="29489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6"/>
            <a:stretch>
              <a:fillRect t="-100000"/>
            </a:stretch>
          </a:blipFill>
        </p:spPr>
        <p:txBody>
          <a:bodyPr/>
          <a:lstStyle/>
          <a:p>
            <a:endParaRPr lang="ar-SA" dirty="0"/>
          </a:p>
        </p:txBody>
      </p:sp>
      <p:sp>
        <p:nvSpPr>
          <p:cNvPr id="14" name="Freeform 14"/>
          <p:cNvSpPr/>
          <p:nvPr/>
        </p:nvSpPr>
        <p:spPr>
          <a:xfrm>
            <a:off x="13263451" y="8561580"/>
            <a:ext cx="4353997" cy="859914"/>
          </a:xfrm>
          <a:custGeom>
            <a:avLst/>
            <a:gdLst/>
            <a:ahLst/>
            <a:cxnLst/>
            <a:rect l="l" t="t" r="r" b="b"/>
            <a:pathLst>
              <a:path w="4353997" h="859914">
                <a:moveTo>
                  <a:pt x="0" y="0"/>
                </a:moveTo>
                <a:lnTo>
                  <a:pt x="4353998" y="0"/>
                </a:lnTo>
                <a:lnTo>
                  <a:pt x="4353998" y="859915"/>
                </a:lnTo>
                <a:lnTo>
                  <a:pt x="0" y="859915"/>
                </a:lnTo>
                <a:lnTo>
                  <a:pt x="0" y="0"/>
                </a:lnTo>
                <a:close/>
              </a:path>
            </a:pathLst>
          </a:custGeom>
          <a:blipFill>
            <a:blip r:embed="rId4">
              <a:alphaModFix amt="55000"/>
            </a:blip>
            <a:stretch>
              <a:fillRect/>
            </a:stretch>
          </a:blipFill>
        </p:spPr>
        <p:txBody>
          <a:bodyPr/>
          <a:lstStyle/>
          <a:p>
            <a:endParaRPr lang="ar-SA" dirty="0"/>
          </a:p>
        </p:txBody>
      </p:sp>
      <p:grpSp>
        <p:nvGrpSpPr>
          <p:cNvPr id="15" name="Group 15"/>
          <p:cNvGrpSpPr>
            <a:grpSpLocks noChangeAspect="1"/>
          </p:cNvGrpSpPr>
          <p:nvPr/>
        </p:nvGrpSpPr>
        <p:grpSpPr>
          <a:xfrm>
            <a:off x="13543429" y="4781156"/>
            <a:ext cx="4074020" cy="4210381"/>
            <a:chOff x="0" y="0"/>
            <a:chExt cx="6362700" cy="6575666"/>
          </a:xfrm>
        </p:grpSpPr>
        <p:sp>
          <p:nvSpPr>
            <p:cNvPr id="16" name="Freeform 1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7"/>
              <a:stretch>
                <a:fillRect l="-27563" r="-27563"/>
              </a:stretch>
            </a:blipFill>
          </p:spPr>
          <p:txBody>
            <a:bodyPr/>
            <a:lstStyle/>
            <a:p>
              <a:endParaRPr lang="ar-SA" dirty="0"/>
            </a:p>
          </p:txBody>
        </p:sp>
      </p:grpSp>
      <p:sp>
        <p:nvSpPr>
          <p:cNvPr id="17" name="TextBox 17"/>
          <p:cNvSpPr txBox="1"/>
          <p:nvPr/>
        </p:nvSpPr>
        <p:spPr>
          <a:xfrm>
            <a:off x="1792099" y="723900"/>
            <a:ext cx="15886301" cy="2635914"/>
          </a:xfrm>
          <a:prstGeom prst="rect">
            <a:avLst/>
          </a:prstGeom>
        </p:spPr>
        <p:txBody>
          <a:bodyPr wrap="square" lIns="0" tIns="0" rIns="0" bIns="0" rtlCol="0" anchor="t">
            <a:spAutoFit/>
          </a:bodyPr>
          <a:lstStyle/>
          <a:p>
            <a:pPr algn="just">
              <a:lnSpc>
                <a:spcPts val="7059"/>
              </a:lnSpc>
            </a:pPr>
            <a:r>
              <a:rPr lang="en-US" sz="3900" spc="-78" dirty="0">
                <a:solidFill>
                  <a:srgbClr val="FFFFFF"/>
                </a:solidFill>
              </a:rPr>
              <a:t>Digital Hotel has been programmed according to the latest technology to become compatible with different screen sizes and help achieve a wonderful user experience for users from different nationalities of the world.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2E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0551" y="4781156"/>
            <a:ext cx="3272974" cy="338252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alphaModFix amt="48000"/>
              </a:blip>
              <a:stretch>
                <a:fillRect t="-22611" b="-22611"/>
              </a:stretch>
            </a:blipFill>
          </p:spPr>
          <p:txBody>
            <a:bodyPr/>
            <a:lstStyle/>
            <a:p>
              <a:endParaRPr lang="ar-SA" dirty="0"/>
            </a:p>
          </p:txBody>
        </p:sp>
      </p:grpSp>
      <p:grpSp>
        <p:nvGrpSpPr>
          <p:cNvPr id="4" name="Group 4"/>
          <p:cNvGrpSpPr>
            <a:grpSpLocks noChangeAspect="1"/>
          </p:cNvGrpSpPr>
          <p:nvPr/>
        </p:nvGrpSpPr>
        <p:grpSpPr>
          <a:xfrm>
            <a:off x="9713985" y="4781156"/>
            <a:ext cx="3272974" cy="3382524"/>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alphaModFix amt="48000"/>
              </a:blip>
              <a:stretch>
                <a:fillRect l="-27418" r="-27418"/>
              </a:stretch>
            </a:blipFill>
          </p:spPr>
          <p:txBody>
            <a:bodyPr/>
            <a:lstStyle/>
            <a:p>
              <a:endParaRPr lang="ar-SA" dirty="0"/>
            </a:p>
          </p:txBody>
        </p:sp>
      </p:grpSp>
      <p:sp>
        <p:nvSpPr>
          <p:cNvPr id="6" name="Freeform 6"/>
          <p:cNvSpPr/>
          <p:nvPr/>
        </p:nvSpPr>
        <p:spPr>
          <a:xfrm>
            <a:off x="4634206" y="8701327"/>
            <a:ext cx="4353997" cy="859914"/>
          </a:xfrm>
          <a:custGeom>
            <a:avLst/>
            <a:gdLst/>
            <a:ahLst/>
            <a:cxnLst/>
            <a:rect l="l" t="t" r="r" b="b"/>
            <a:pathLst>
              <a:path w="4353997" h="859914">
                <a:moveTo>
                  <a:pt x="0" y="0"/>
                </a:moveTo>
                <a:lnTo>
                  <a:pt x="4353997" y="0"/>
                </a:lnTo>
                <a:lnTo>
                  <a:pt x="4353997" y="859914"/>
                </a:lnTo>
                <a:lnTo>
                  <a:pt x="0" y="859914"/>
                </a:lnTo>
                <a:lnTo>
                  <a:pt x="0" y="0"/>
                </a:lnTo>
                <a:close/>
              </a:path>
            </a:pathLst>
          </a:custGeom>
          <a:blipFill>
            <a:blip r:embed="rId4">
              <a:alphaModFix amt="55000"/>
            </a:blip>
            <a:stretch>
              <a:fillRect/>
            </a:stretch>
          </a:blipFill>
        </p:spPr>
        <p:txBody>
          <a:bodyPr/>
          <a:lstStyle/>
          <a:p>
            <a:endParaRPr lang="ar-SA" dirty="0"/>
          </a:p>
        </p:txBody>
      </p:sp>
      <p:grpSp>
        <p:nvGrpSpPr>
          <p:cNvPr id="7" name="Group 7"/>
          <p:cNvGrpSpPr>
            <a:grpSpLocks noChangeAspect="1"/>
          </p:cNvGrpSpPr>
          <p:nvPr/>
        </p:nvGrpSpPr>
        <p:grpSpPr>
          <a:xfrm>
            <a:off x="4549386" y="4316489"/>
            <a:ext cx="4523638" cy="4675049"/>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27418" r="-27418"/>
              </a:stretch>
            </a:blipFill>
          </p:spPr>
          <p:txBody>
            <a:bodyPr/>
            <a:lstStyle/>
            <a:p>
              <a:endParaRPr lang="ar-SA" dirty="0"/>
            </a:p>
          </p:txBody>
        </p:sp>
      </p:grpSp>
      <p:grpSp>
        <p:nvGrpSpPr>
          <p:cNvPr id="9" name="Group 9"/>
          <p:cNvGrpSpPr/>
          <p:nvPr/>
        </p:nvGrpSpPr>
        <p:grpSpPr>
          <a:xfrm rot="16200000" flipH="1">
            <a:off x="-384265" y="1545818"/>
            <a:ext cx="2537185" cy="1458626"/>
            <a:chOff x="0" y="0"/>
            <a:chExt cx="1237086" cy="711200"/>
          </a:xfrm>
        </p:grpSpPr>
        <p:sp>
          <p:nvSpPr>
            <p:cNvPr id="10" name="Freeform 10"/>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11" name="TextBox 11"/>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2" name="TextBox 12"/>
          <p:cNvSpPr txBox="1"/>
          <p:nvPr/>
        </p:nvSpPr>
        <p:spPr>
          <a:xfrm>
            <a:off x="457935" y="1943100"/>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05        </a:t>
            </a:r>
          </a:p>
        </p:txBody>
      </p:sp>
      <p:sp>
        <p:nvSpPr>
          <p:cNvPr id="13" name="Freeform 13"/>
          <p:cNvSpPr/>
          <p:nvPr/>
        </p:nvSpPr>
        <p:spPr>
          <a:xfrm rot="5400000" flipH="1">
            <a:off x="85206" y="1948380"/>
            <a:ext cx="2810818" cy="22662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6"/>
            <a:stretch>
              <a:fillRect t="-100000"/>
            </a:stretch>
          </a:blipFill>
        </p:spPr>
        <p:txBody>
          <a:bodyPr/>
          <a:lstStyle/>
          <a:p>
            <a:endParaRPr lang="ar-SA" dirty="0"/>
          </a:p>
        </p:txBody>
      </p:sp>
      <p:sp>
        <p:nvSpPr>
          <p:cNvPr id="14" name="Freeform 14"/>
          <p:cNvSpPr/>
          <p:nvPr/>
        </p:nvSpPr>
        <p:spPr>
          <a:xfrm>
            <a:off x="13263451" y="8561580"/>
            <a:ext cx="4353997" cy="859914"/>
          </a:xfrm>
          <a:custGeom>
            <a:avLst/>
            <a:gdLst/>
            <a:ahLst/>
            <a:cxnLst/>
            <a:rect l="l" t="t" r="r" b="b"/>
            <a:pathLst>
              <a:path w="4353997" h="859914">
                <a:moveTo>
                  <a:pt x="0" y="0"/>
                </a:moveTo>
                <a:lnTo>
                  <a:pt x="4353998" y="0"/>
                </a:lnTo>
                <a:lnTo>
                  <a:pt x="4353998" y="859915"/>
                </a:lnTo>
                <a:lnTo>
                  <a:pt x="0" y="859915"/>
                </a:lnTo>
                <a:lnTo>
                  <a:pt x="0" y="0"/>
                </a:lnTo>
                <a:close/>
              </a:path>
            </a:pathLst>
          </a:custGeom>
          <a:blipFill>
            <a:blip r:embed="rId4">
              <a:alphaModFix amt="55000"/>
            </a:blip>
            <a:stretch>
              <a:fillRect/>
            </a:stretch>
          </a:blipFill>
        </p:spPr>
        <p:txBody>
          <a:bodyPr/>
          <a:lstStyle/>
          <a:p>
            <a:endParaRPr lang="ar-SA" dirty="0"/>
          </a:p>
        </p:txBody>
      </p:sp>
      <p:grpSp>
        <p:nvGrpSpPr>
          <p:cNvPr id="15" name="Group 15"/>
          <p:cNvGrpSpPr>
            <a:grpSpLocks noChangeAspect="1"/>
          </p:cNvGrpSpPr>
          <p:nvPr/>
        </p:nvGrpSpPr>
        <p:grpSpPr>
          <a:xfrm>
            <a:off x="13543429" y="4781156"/>
            <a:ext cx="4074020" cy="4210381"/>
            <a:chOff x="0" y="0"/>
            <a:chExt cx="6362700" cy="6575666"/>
          </a:xfrm>
        </p:grpSpPr>
        <p:sp>
          <p:nvSpPr>
            <p:cNvPr id="16" name="Freeform 1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7"/>
              <a:stretch>
                <a:fillRect l="-27563" r="-27563"/>
              </a:stretch>
            </a:blipFill>
          </p:spPr>
          <p:txBody>
            <a:bodyPr/>
            <a:lstStyle/>
            <a:p>
              <a:endParaRPr lang="ar-SA" dirty="0"/>
            </a:p>
          </p:txBody>
        </p:sp>
      </p:grpSp>
      <p:sp>
        <p:nvSpPr>
          <p:cNvPr id="17" name="TextBox 17"/>
          <p:cNvSpPr txBox="1"/>
          <p:nvPr/>
        </p:nvSpPr>
        <p:spPr>
          <a:xfrm>
            <a:off x="1820832" y="1327444"/>
            <a:ext cx="15012429" cy="1725409"/>
          </a:xfrm>
          <a:prstGeom prst="rect">
            <a:avLst/>
          </a:prstGeom>
        </p:spPr>
        <p:txBody>
          <a:bodyPr lIns="0" tIns="0" rIns="0" bIns="0" rtlCol="0" anchor="t">
            <a:spAutoFit/>
          </a:bodyPr>
          <a:lstStyle/>
          <a:p>
            <a:pPr>
              <a:lnSpc>
                <a:spcPts val="7059"/>
              </a:lnSpc>
            </a:pPr>
            <a:r>
              <a:rPr lang="en-US" sz="3900" spc="-78" dirty="0">
                <a:solidFill>
                  <a:srgbClr val="FFFFFF"/>
                </a:solidFill>
              </a:rPr>
              <a:t>Ease and speed in receiving and fulfilling orders using quick and safe technical steps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alphaModFix amt="19999"/>
          </a:blip>
          <a:srcRect/>
          <a:stretch>
            <a:fillRect/>
          </a:stretch>
        </p:blipFill>
        <p:spPr>
          <a:xfrm>
            <a:off x="4178527" y="588033"/>
            <a:ext cx="9930946" cy="5586157"/>
          </a:xfrm>
          <a:prstGeom prst="rect">
            <a:avLst/>
          </a:prstGeom>
        </p:spPr>
      </p:pic>
      <p:sp>
        <p:nvSpPr>
          <p:cNvPr id="12" name="Freeform 4">
            <a:hlinkClick r:id="rId5" tooltip="https://www.youtube.com/watch?v=99wufEczuM0"/>
            <a:extLst>
              <a:ext uri="{FF2B5EF4-FFF2-40B4-BE49-F238E27FC236}">
                <a16:creationId xmlns:a16="http://schemas.microsoft.com/office/drawing/2014/main" id="{C3C230EE-7AA8-AD5D-336A-D373D9D763A7}"/>
              </a:ext>
            </a:extLst>
          </p:cNvPr>
          <p:cNvSpPr/>
          <p:nvPr/>
        </p:nvSpPr>
        <p:spPr>
          <a:xfrm rot="-10800000">
            <a:off x="0" y="-114301"/>
            <a:ext cx="18288000" cy="10486761"/>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6">
              <a:extLst>
                <a:ext uri="{96DAC541-7B7A-43D3-8B79-37D633B846F1}">
                  <asvg:svgBlip xmlns:asvg="http://schemas.microsoft.com/office/drawing/2016/SVG/main" r:embed="rId7"/>
                </a:ext>
              </a:extLst>
            </a:blip>
            <a:stretch>
              <a:fillRect t="-40750" b="-40752"/>
            </a:stretch>
          </a:blipFill>
        </p:spPr>
        <p:txBody>
          <a:bodyPr/>
          <a:lstStyle/>
          <a:p>
            <a:pPr marL="0" algn="r" defTabSz="914400" rtl="1" eaLnBrk="1" latinLnBrk="0" hangingPunct="1"/>
            <a:endParaRPr lang="ar-SA" dirty="0"/>
          </a:p>
        </p:txBody>
      </p:sp>
      <p:grpSp>
        <p:nvGrpSpPr>
          <p:cNvPr id="3" name="Group 3"/>
          <p:cNvGrpSpPr/>
          <p:nvPr/>
        </p:nvGrpSpPr>
        <p:grpSpPr>
          <a:xfrm>
            <a:off x="-2936669" y="6241798"/>
            <a:ext cx="7214497" cy="7214497"/>
            <a:chOff x="0" y="0"/>
            <a:chExt cx="9619329" cy="9619329"/>
          </a:xfrm>
        </p:grpSpPr>
      </p:grpSp>
      <p:grpSp>
        <p:nvGrpSpPr>
          <p:cNvPr id="5" name="Group 5"/>
          <p:cNvGrpSpPr/>
          <p:nvPr/>
        </p:nvGrpSpPr>
        <p:grpSpPr>
          <a:xfrm>
            <a:off x="11430000" y="5088260"/>
            <a:ext cx="6223144" cy="2810818"/>
            <a:chOff x="-540884" y="0"/>
            <a:chExt cx="8297525" cy="3747757"/>
          </a:xfrm>
        </p:grpSpPr>
        <p:grpSp>
          <p:nvGrpSpPr>
            <p:cNvPr id="6" name="Group 6"/>
            <p:cNvGrpSpPr/>
            <p:nvPr/>
          </p:nvGrpSpPr>
          <p:grpSpPr>
            <a:xfrm rot="5400000">
              <a:off x="5092767" y="901461"/>
              <a:ext cx="3382913" cy="1944835"/>
              <a:chOff x="0" y="0"/>
              <a:chExt cx="1237086" cy="711200"/>
            </a:xfrm>
          </p:grpSpPr>
          <p:sp>
            <p:nvSpPr>
              <p:cNvPr id="7" name="Freeform 7"/>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8" name="TextBox 8"/>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9" name="TextBox 9"/>
            <p:cNvSpPr txBox="1"/>
            <p:nvPr/>
          </p:nvSpPr>
          <p:spPr>
            <a:xfrm>
              <a:off x="5685966" y="1530456"/>
              <a:ext cx="1402024" cy="735244"/>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04        </a:t>
              </a:r>
            </a:p>
          </p:txBody>
        </p:sp>
        <p:sp>
          <p:nvSpPr>
            <p:cNvPr id="10" name="Freeform 10"/>
            <p:cNvSpPr/>
            <p:nvPr/>
          </p:nvSpPr>
          <p:spPr>
            <a:xfrm rot="-5400000">
              <a:off x="4089009" y="1722797"/>
              <a:ext cx="3747757" cy="302163"/>
            </a:xfrm>
            <a:custGeom>
              <a:avLst/>
              <a:gdLst/>
              <a:ahLst/>
              <a:cxnLst/>
              <a:rect l="l" t="t" r="r" b="b"/>
              <a:pathLst>
                <a:path w="3747757" h="302163">
                  <a:moveTo>
                    <a:pt x="0" y="0"/>
                  </a:moveTo>
                  <a:lnTo>
                    <a:pt x="3747757" y="0"/>
                  </a:lnTo>
                  <a:lnTo>
                    <a:pt x="3747757" y="302163"/>
                  </a:lnTo>
                  <a:lnTo>
                    <a:pt x="0" y="302163"/>
                  </a:lnTo>
                  <a:lnTo>
                    <a:pt x="0" y="0"/>
                  </a:lnTo>
                  <a:close/>
                </a:path>
              </a:pathLst>
            </a:custGeom>
            <a:blipFill>
              <a:blip r:embed="rId8"/>
              <a:stretch>
                <a:fillRect t="-100000"/>
              </a:stretch>
            </a:blipFill>
          </p:spPr>
          <p:txBody>
            <a:bodyPr/>
            <a:lstStyle/>
            <a:p>
              <a:endParaRPr lang="ar-SA" dirty="0"/>
            </a:p>
          </p:txBody>
        </p:sp>
        <p:sp>
          <p:nvSpPr>
            <p:cNvPr id="11" name="TextBox 11"/>
            <p:cNvSpPr txBox="1"/>
            <p:nvPr/>
          </p:nvSpPr>
          <p:spPr>
            <a:xfrm>
              <a:off x="-540884" y="1447907"/>
              <a:ext cx="6149490" cy="1470488"/>
            </a:xfrm>
            <a:prstGeom prst="rect">
              <a:avLst/>
            </a:prstGeom>
          </p:spPr>
          <p:txBody>
            <a:bodyPr wrap="square" lIns="0" tIns="0" rIns="0" bIns="0" rtlCol="0" anchor="t">
              <a:spAutoFit/>
            </a:bodyPr>
            <a:lstStyle/>
            <a:p>
              <a:pPr algn="ctr">
                <a:lnSpc>
                  <a:spcPts val="4286"/>
                </a:lnSpc>
              </a:pPr>
              <a:r>
                <a:rPr lang="en-US" sz="3897" b="1" spc="-77" dirty="0">
                  <a:solidFill>
                    <a:srgbClr val="1D1D1D"/>
                  </a:solidFill>
                </a:rPr>
                <a:t>Digital Hotel System Operating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B775D"/>
        </a:solidFill>
        <a:effectLst/>
      </p:bgPr>
    </p:bg>
    <p:spTree>
      <p:nvGrpSpPr>
        <p:cNvPr id="1" name=""/>
        <p:cNvGrpSpPr/>
        <p:nvPr/>
      </p:nvGrpSpPr>
      <p:grpSpPr>
        <a:xfrm>
          <a:off x="0" y="0"/>
          <a:ext cx="0" cy="0"/>
          <a:chOff x="0" y="0"/>
          <a:chExt cx="0" cy="0"/>
        </a:xfrm>
      </p:grpSpPr>
      <p:grpSp>
        <p:nvGrpSpPr>
          <p:cNvPr id="2" name="Group 2"/>
          <p:cNvGrpSpPr/>
          <p:nvPr/>
        </p:nvGrpSpPr>
        <p:grpSpPr>
          <a:xfrm>
            <a:off x="2654620" y="4364907"/>
            <a:ext cx="5634913" cy="2204945"/>
            <a:chOff x="0" y="0"/>
            <a:chExt cx="2418722" cy="946447"/>
          </a:xfrm>
        </p:grpSpPr>
        <p:sp>
          <p:nvSpPr>
            <p:cNvPr id="3" name="Freeform 3"/>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grpSp>
        <p:nvGrpSpPr>
          <p:cNvPr id="4" name="Group 4"/>
          <p:cNvGrpSpPr/>
          <p:nvPr/>
        </p:nvGrpSpPr>
        <p:grpSpPr>
          <a:xfrm>
            <a:off x="9998467" y="6772506"/>
            <a:ext cx="5634913" cy="2204945"/>
            <a:chOff x="0" y="0"/>
            <a:chExt cx="2418722" cy="946447"/>
          </a:xfrm>
        </p:grpSpPr>
        <p:sp>
          <p:nvSpPr>
            <p:cNvPr id="5" name="Freeform 5"/>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grpSp>
        <p:nvGrpSpPr>
          <p:cNvPr id="6" name="Group 6"/>
          <p:cNvGrpSpPr/>
          <p:nvPr/>
        </p:nvGrpSpPr>
        <p:grpSpPr>
          <a:xfrm>
            <a:off x="8534958" y="4364907"/>
            <a:ext cx="2209936" cy="2204945"/>
            <a:chOff x="0" y="0"/>
            <a:chExt cx="948590" cy="946447"/>
          </a:xfrm>
        </p:grpSpPr>
        <p:sp>
          <p:nvSpPr>
            <p:cNvPr id="7" name="Freeform 7"/>
            <p:cNvSpPr/>
            <p:nvPr/>
          </p:nvSpPr>
          <p:spPr>
            <a:xfrm>
              <a:off x="0" y="0"/>
              <a:ext cx="948590" cy="946447"/>
            </a:xfrm>
            <a:custGeom>
              <a:avLst/>
              <a:gdLst/>
              <a:ahLst/>
              <a:cxnLst/>
              <a:rect l="l" t="t" r="r" b="b"/>
              <a:pathLst>
                <a:path w="948590" h="946447">
                  <a:moveTo>
                    <a:pt x="0" y="0"/>
                  </a:moveTo>
                  <a:lnTo>
                    <a:pt x="948590" y="0"/>
                  </a:lnTo>
                  <a:lnTo>
                    <a:pt x="948590" y="946447"/>
                  </a:lnTo>
                  <a:lnTo>
                    <a:pt x="0" y="946447"/>
                  </a:lnTo>
                  <a:close/>
                </a:path>
              </a:pathLst>
            </a:custGeom>
            <a:solidFill>
              <a:srgbClr val="202E39"/>
            </a:solidFill>
          </p:spPr>
          <p:txBody>
            <a:bodyPr/>
            <a:lstStyle/>
            <a:p>
              <a:endParaRPr lang="ar-SA" dirty="0"/>
            </a:p>
          </p:txBody>
        </p:sp>
      </p:grpSp>
      <p:grpSp>
        <p:nvGrpSpPr>
          <p:cNvPr id="8" name="Group 8"/>
          <p:cNvGrpSpPr/>
          <p:nvPr/>
        </p:nvGrpSpPr>
        <p:grpSpPr>
          <a:xfrm>
            <a:off x="10983564" y="4364907"/>
            <a:ext cx="2209936" cy="2204945"/>
            <a:chOff x="0" y="0"/>
            <a:chExt cx="948590" cy="946447"/>
          </a:xfrm>
        </p:grpSpPr>
        <p:sp>
          <p:nvSpPr>
            <p:cNvPr id="9" name="Freeform 9"/>
            <p:cNvSpPr/>
            <p:nvPr/>
          </p:nvSpPr>
          <p:spPr>
            <a:xfrm>
              <a:off x="0" y="0"/>
              <a:ext cx="948590" cy="946447"/>
            </a:xfrm>
            <a:custGeom>
              <a:avLst/>
              <a:gdLst/>
              <a:ahLst/>
              <a:cxnLst/>
              <a:rect l="l" t="t" r="r" b="b"/>
              <a:pathLst>
                <a:path w="948590" h="946447">
                  <a:moveTo>
                    <a:pt x="0" y="0"/>
                  </a:moveTo>
                  <a:lnTo>
                    <a:pt x="948590" y="0"/>
                  </a:lnTo>
                  <a:lnTo>
                    <a:pt x="948590" y="946447"/>
                  </a:lnTo>
                  <a:lnTo>
                    <a:pt x="0" y="946447"/>
                  </a:lnTo>
                  <a:close/>
                </a:path>
              </a:pathLst>
            </a:custGeom>
            <a:solidFill>
              <a:srgbClr val="BFA23B"/>
            </a:solidFill>
          </p:spPr>
          <p:txBody>
            <a:bodyPr/>
            <a:lstStyle/>
            <a:p>
              <a:endParaRPr lang="ar-SA" dirty="0"/>
            </a:p>
          </p:txBody>
        </p:sp>
      </p:grpSp>
      <p:grpSp>
        <p:nvGrpSpPr>
          <p:cNvPr id="10" name="Group 10"/>
          <p:cNvGrpSpPr/>
          <p:nvPr/>
        </p:nvGrpSpPr>
        <p:grpSpPr>
          <a:xfrm>
            <a:off x="10983564" y="4364907"/>
            <a:ext cx="2209936" cy="2204945"/>
            <a:chOff x="0" y="0"/>
            <a:chExt cx="948590" cy="946447"/>
          </a:xfrm>
        </p:grpSpPr>
        <p:sp>
          <p:nvSpPr>
            <p:cNvPr id="11" name="Freeform 11"/>
            <p:cNvSpPr/>
            <p:nvPr/>
          </p:nvSpPr>
          <p:spPr>
            <a:xfrm>
              <a:off x="0" y="0"/>
              <a:ext cx="948590" cy="946447"/>
            </a:xfrm>
            <a:custGeom>
              <a:avLst/>
              <a:gdLst/>
              <a:ahLst/>
              <a:cxnLst/>
              <a:rect l="l" t="t" r="r" b="b"/>
              <a:pathLst>
                <a:path w="948590" h="946447">
                  <a:moveTo>
                    <a:pt x="0" y="0"/>
                  </a:moveTo>
                  <a:lnTo>
                    <a:pt x="948590" y="0"/>
                  </a:lnTo>
                  <a:lnTo>
                    <a:pt x="948590" y="946447"/>
                  </a:lnTo>
                  <a:lnTo>
                    <a:pt x="0" y="946447"/>
                  </a:lnTo>
                  <a:close/>
                </a:path>
              </a:pathLst>
            </a:custGeom>
            <a:solidFill>
              <a:srgbClr val="FFFFFF"/>
            </a:solidFill>
          </p:spPr>
          <p:txBody>
            <a:bodyPr/>
            <a:lstStyle/>
            <a:p>
              <a:endParaRPr lang="ar-SA" dirty="0"/>
            </a:p>
          </p:txBody>
        </p:sp>
      </p:grpSp>
      <p:grpSp>
        <p:nvGrpSpPr>
          <p:cNvPr id="12" name="Group 12"/>
          <p:cNvGrpSpPr/>
          <p:nvPr/>
        </p:nvGrpSpPr>
        <p:grpSpPr>
          <a:xfrm>
            <a:off x="7532642" y="6772506"/>
            <a:ext cx="2209936" cy="2204945"/>
            <a:chOff x="0" y="0"/>
            <a:chExt cx="948590" cy="946447"/>
          </a:xfrm>
        </p:grpSpPr>
        <p:sp>
          <p:nvSpPr>
            <p:cNvPr id="13" name="Freeform 13"/>
            <p:cNvSpPr/>
            <p:nvPr/>
          </p:nvSpPr>
          <p:spPr>
            <a:xfrm>
              <a:off x="0" y="0"/>
              <a:ext cx="948590" cy="946447"/>
            </a:xfrm>
            <a:custGeom>
              <a:avLst/>
              <a:gdLst/>
              <a:ahLst/>
              <a:cxnLst/>
              <a:rect l="l" t="t" r="r" b="b"/>
              <a:pathLst>
                <a:path w="948590" h="946447">
                  <a:moveTo>
                    <a:pt x="0" y="0"/>
                  </a:moveTo>
                  <a:lnTo>
                    <a:pt x="948590" y="0"/>
                  </a:lnTo>
                  <a:lnTo>
                    <a:pt x="948590" y="946447"/>
                  </a:lnTo>
                  <a:lnTo>
                    <a:pt x="0" y="946447"/>
                  </a:lnTo>
                  <a:close/>
                </a:path>
              </a:pathLst>
            </a:custGeom>
            <a:solidFill>
              <a:srgbClr val="202E39"/>
            </a:solidFill>
          </p:spPr>
          <p:txBody>
            <a:bodyPr/>
            <a:lstStyle/>
            <a:p>
              <a:endParaRPr lang="ar-SA" dirty="0"/>
            </a:p>
          </p:txBody>
        </p:sp>
      </p:grpSp>
      <p:grpSp>
        <p:nvGrpSpPr>
          <p:cNvPr id="14" name="Group 14"/>
          <p:cNvGrpSpPr/>
          <p:nvPr/>
        </p:nvGrpSpPr>
        <p:grpSpPr>
          <a:xfrm>
            <a:off x="2646550" y="6772506"/>
            <a:ext cx="4613280" cy="2204945"/>
            <a:chOff x="0" y="0"/>
            <a:chExt cx="1980197" cy="946447"/>
          </a:xfrm>
        </p:grpSpPr>
        <p:sp>
          <p:nvSpPr>
            <p:cNvPr id="15" name="Freeform 15"/>
            <p:cNvSpPr/>
            <p:nvPr/>
          </p:nvSpPr>
          <p:spPr>
            <a:xfrm>
              <a:off x="0" y="0"/>
              <a:ext cx="1980197" cy="946447"/>
            </a:xfrm>
            <a:custGeom>
              <a:avLst/>
              <a:gdLst/>
              <a:ahLst/>
              <a:cxnLst/>
              <a:rect l="l" t="t" r="r" b="b"/>
              <a:pathLst>
                <a:path w="1980197" h="946447">
                  <a:moveTo>
                    <a:pt x="0" y="0"/>
                  </a:moveTo>
                  <a:lnTo>
                    <a:pt x="1980197" y="0"/>
                  </a:lnTo>
                  <a:lnTo>
                    <a:pt x="1980197" y="946447"/>
                  </a:lnTo>
                  <a:lnTo>
                    <a:pt x="0" y="946447"/>
                  </a:lnTo>
                  <a:close/>
                </a:path>
              </a:pathLst>
            </a:custGeom>
            <a:solidFill>
              <a:srgbClr val="202E39"/>
            </a:solidFill>
          </p:spPr>
          <p:txBody>
            <a:bodyPr/>
            <a:lstStyle/>
            <a:p>
              <a:endParaRPr lang="ar-SA" dirty="0"/>
            </a:p>
          </p:txBody>
        </p:sp>
      </p:grpSp>
      <p:grpSp>
        <p:nvGrpSpPr>
          <p:cNvPr id="16" name="Group 16"/>
          <p:cNvGrpSpPr/>
          <p:nvPr/>
        </p:nvGrpSpPr>
        <p:grpSpPr>
          <a:xfrm>
            <a:off x="13431513" y="4361033"/>
            <a:ext cx="2209936" cy="2204945"/>
            <a:chOff x="0" y="0"/>
            <a:chExt cx="948590" cy="946447"/>
          </a:xfrm>
        </p:grpSpPr>
        <p:sp>
          <p:nvSpPr>
            <p:cNvPr id="17" name="Freeform 17"/>
            <p:cNvSpPr/>
            <p:nvPr/>
          </p:nvSpPr>
          <p:spPr>
            <a:xfrm>
              <a:off x="0" y="0"/>
              <a:ext cx="948590" cy="946447"/>
            </a:xfrm>
            <a:custGeom>
              <a:avLst/>
              <a:gdLst/>
              <a:ahLst/>
              <a:cxnLst/>
              <a:rect l="l" t="t" r="r" b="b"/>
              <a:pathLst>
                <a:path w="948590" h="946447">
                  <a:moveTo>
                    <a:pt x="0" y="0"/>
                  </a:moveTo>
                  <a:lnTo>
                    <a:pt x="948590" y="0"/>
                  </a:lnTo>
                  <a:lnTo>
                    <a:pt x="948590" y="946447"/>
                  </a:lnTo>
                  <a:lnTo>
                    <a:pt x="0" y="946447"/>
                  </a:lnTo>
                  <a:close/>
                </a:path>
              </a:pathLst>
            </a:custGeom>
            <a:solidFill>
              <a:srgbClr val="202E39"/>
            </a:solidFill>
          </p:spPr>
          <p:txBody>
            <a:bodyPr/>
            <a:lstStyle/>
            <a:p>
              <a:endParaRPr lang="ar-SA" dirty="0"/>
            </a:p>
          </p:txBody>
        </p:sp>
      </p:grpSp>
      <p:sp>
        <p:nvSpPr>
          <p:cNvPr id="18" name="Freeform 18"/>
          <p:cNvSpPr/>
          <p:nvPr/>
        </p:nvSpPr>
        <p:spPr>
          <a:xfrm>
            <a:off x="2748545" y="4464164"/>
            <a:ext cx="5447064" cy="1998683"/>
          </a:xfrm>
          <a:custGeom>
            <a:avLst/>
            <a:gdLst/>
            <a:ahLst/>
            <a:cxnLst/>
            <a:rect l="l" t="t" r="r" b="b"/>
            <a:pathLst>
              <a:path w="5447064" h="1998683">
                <a:moveTo>
                  <a:pt x="0" y="0"/>
                </a:moveTo>
                <a:lnTo>
                  <a:pt x="5447064" y="0"/>
                </a:lnTo>
                <a:lnTo>
                  <a:pt x="5447064" y="1998684"/>
                </a:lnTo>
                <a:lnTo>
                  <a:pt x="0" y="1998684"/>
                </a:lnTo>
                <a:lnTo>
                  <a:pt x="0" y="0"/>
                </a:lnTo>
                <a:close/>
              </a:path>
            </a:pathLst>
          </a:custGeom>
          <a:blipFill>
            <a:blip r:embed="rId2"/>
            <a:stretch>
              <a:fillRect t="-86724" b="-1209"/>
            </a:stretch>
          </a:blipFill>
        </p:spPr>
        <p:txBody>
          <a:bodyPr/>
          <a:lstStyle/>
          <a:p>
            <a:endParaRPr lang="ar-SA" dirty="0"/>
          </a:p>
        </p:txBody>
      </p:sp>
      <p:sp>
        <p:nvSpPr>
          <p:cNvPr id="19" name="Freeform 19"/>
          <p:cNvSpPr/>
          <p:nvPr/>
        </p:nvSpPr>
        <p:spPr>
          <a:xfrm>
            <a:off x="10092391" y="6875637"/>
            <a:ext cx="5447064" cy="1998683"/>
          </a:xfrm>
          <a:custGeom>
            <a:avLst/>
            <a:gdLst/>
            <a:ahLst/>
            <a:cxnLst/>
            <a:rect l="l" t="t" r="r" b="b"/>
            <a:pathLst>
              <a:path w="5447064" h="1998683">
                <a:moveTo>
                  <a:pt x="0" y="0"/>
                </a:moveTo>
                <a:lnTo>
                  <a:pt x="5447064" y="0"/>
                </a:lnTo>
                <a:lnTo>
                  <a:pt x="5447064" y="1998683"/>
                </a:lnTo>
                <a:lnTo>
                  <a:pt x="0" y="1998683"/>
                </a:lnTo>
                <a:lnTo>
                  <a:pt x="0" y="0"/>
                </a:lnTo>
                <a:close/>
              </a:path>
            </a:pathLst>
          </a:custGeom>
          <a:blipFill>
            <a:blip r:embed="rId3"/>
            <a:stretch>
              <a:fillRect t="-57738" b="-21451"/>
            </a:stretch>
          </a:blipFill>
        </p:spPr>
        <p:txBody>
          <a:bodyPr/>
          <a:lstStyle/>
          <a:p>
            <a:endParaRPr lang="ar-SA" dirty="0"/>
          </a:p>
        </p:txBody>
      </p:sp>
      <p:sp>
        <p:nvSpPr>
          <p:cNvPr id="20" name="Freeform 20"/>
          <p:cNvSpPr/>
          <p:nvPr/>
        </p:nvSpPr>
        <p:spPr>
          <a:xfrm>
            <a:off x="11085559" y="4464164"/>
            <a:ext cx="2005948" cy="1998683"/>
          </a:xfrm>
          <a:custGeom>
            <a:avLst/>
            <a:gdLst/>
            <a:ahLst/>
            <a:cxnLst/>
            <a:rect l="l" t="t" r="r" b="b"/>
            <a:pathLst>
              <a:path w="2005948" h="1998683">
                <a:moveTo>
                  <a:pt x="0" y="0"/>
                </a:moveTo>
                <a:lnTo>
                  <a:pt x="2005948" y="0"/>
                </a:lnTo>
                <a:lnTo>
                  <a:pt x="2005948" y="1998684"/>
                </a:lnTo>
                <a:lnTo>
                  <a:pt x="0" y="1998684"/>
                </a:lnTo>
                <a:lnTo>
                  <a:pt x="0" y="0"/>
                </a:lnTo>
                <a:close/>
              </a:path>
            </a:pathLst>
          </a:custGeom>
          <a:blipFill>
            <a:blip r:embed="rId4"/>
            <a:stretch>
              <a:fillRect t="-16908" b="-16908"/>
            </a:stretch>
          </a:blipFill>
        </p:spPr>
        <p:txBody>
          <a:bodyPr/>
          <a:lstStyle/>
          <a:p>
            <a:endParaRPr lang="ar-SA" dirty="0"/>
          </a:p>
        </p:txBody>
      </p:sp>
      <p:sp>
        <p:nvSpPr>
          <p:cNvPr id="21" name="Freeform 21"/>
          <p:cNvSpPr/>
          <p:nvPr/>
        </p:nvSpPr>
        <p:spPr>
          <a:xfrm>
            <a:off x="11085559" y="4464164"/>
            <a:ext cx="2005948" cy="1998683"/>
          </a:xfrm>
          <a:custGeom>
            <a:avLst/>
            <a:gdLst/>
            <a:ahLst/>
            <a:cxnLst/>
            <a:rect l="l" t="t" r="r" b="b"/>
            <a:pathLst>
              <a:path w="2005948" h="1998683">
                <a:moveTo>
                  <a:pt x="0" y="0"/>
                </a:moveTo>
                <a:lnTo>
                  <a:pt x="2005948" y="0"/>
                </a:lnTo>
                <a:lnTo>
                  <a:pt x="2005948" y="1998684"/>
                </a:lnTo>
                <a:lnTo>
                  <a:pt x="0" y="1998684"/>
                </a:lnTo>
                <a:lnTo>
                  <a:pt x="0" y="0"/>
                </a:lnTo>
                <a:close/>
              </a:path>
            </a:pathLst>
          </a:custGeom>
          <a:blipFill>
            <a:blip r:embed="rId5"/>
            <a:stretch>
              <a:fillRect l="-24728" r="-24728"/>
            </a:stretch>
          </a:blipFill>
        </p:spPr>
        <p:txBody>
          <a:bodyPr/>
          <a:lstStyle/>
          <a:p>
            <a:endParaRPr lang="ar-SA" dirty="0"/>
          </a:p>
        </p:txBody>
      </p:sp>
      <p:sp>
        <p:nvSpPr>
          <p:cNvPr id="22" name="Freeform 22"/>
          <p:cNvSpPr/>
          <p:nvPr/>
        </p:nvSpPr>
        <p:spPr>
          <a:xfrm>
            <a:off x="8637610" y="4464164"/>
            <a:ext cx="2005948" cy="1998683"/>
          </a:xfrm>
          <a:custGeom>
            <a:avLst/>
            <a:gdLst/>
            <a:ahLst/>
            <a:cxnLst/>
            <a:rect l="l" t="t" r="r" b="b"/>
            <a:pathLst>
              <a:path w="2005948" h="1998683">
                <a:moveTo>
                  <a:pt x="0" y="0"/>
                </a:moveTo>
                <a:lnTo>
                  <a:pt x="2005948" y="0"/>
                </a:lnTo>
                <a:lnTo>
                  <a:pt x="2005948" y="1998684"/>
                </a:lnTo>
                <a:lnTo>
                  <a:pt x="0" y="1998684"/>
                </a:lnTo>
                <a:lnTo>
                  <a:pt x="0" y="0"/>
                </a:lnTo>
                <a:close/>
              </a:path>
            </a:pathLst>
          </a:custGeom>
          <a:blipFill>
            <a:blip r:embed="rId6"/>
            <a:stretch>
              <a:fillRect t="-181" b="-181"/>
            </a:stretch>
          </a:blipFill>
        </p:spPr>
        <p:txBody>
          <a:bodyPr/>
          <a:lstStyle/>
          <a:p>
            <a:endParaRPr lang="ar-SA" dirty="0"/>
          </a:p>
        </p:txBody>
      </p:sp>
      <p:sp>
        <p:nvSpPr>
          <p:cNvPr id="23" name="Freeform 23"/>
          <p:cNvSpPr/>
          <p:nvPr/>
        </p:nvSpPr>
        <p:spPr>
          <a:xfrm>
            <a:off x="2748545" y="6875637"/>
            <a:ext cx="4411200" cy="1998683"/>
          </a:xfrm>
          <a:custGeom>
            <a:avLst/>
            <a:gdLst/>
            <a:ahLst/>
            <a:cxnLst/>
            <a:rect l="l" t="t" r="r" b="b"/>
            <a:pathLst>
              <a:path w="4411200" h="1998683">
                <a:moveTo>
                  <a:pt x="0" y="0"/>
                </a:moveTo>
                <a:lnTo>
                  <a:pt x="4411200" y="0"/>
                </a:lnTo>
                <a:lnTo>
                  <a:pt x="4411200" y="1998683"/>
                </a:lnTo>
                <a:lnTo>
                  <a:pt x="0" y="1998683"/>
                </a:lnTo>
                <a:lnTo>
                  <a:pt x="0" y="0"/>
                </a:lnTo>
                <a:close/>
              </a:path>
            </a:pathLst>
          </a:custGeom>
          <a:blipFill>
            <a:blip r:embed="rId7"/>
            <a:stretch>
              <a:fillRect t="-23568" b="-23568"/>
            </a:stretch>
          </a:blipFill>
        </p:spPr>
        <p:txBody>
          <a:bodyPr/>
          <a:lstStyle/>
          <a:p>
            <a:endParaRPr lang="ar-SA" dirty="0"/>
          </a:p>
        </p:txBody>
      </p:sp>
      <p:sp>
        <p:nvSpPr>
          <p:cNvPr id="24" name="Freeform 24"/>
          <p:cNvSpPr/>
          <p:nvPr/>
        </p:nvSpPr>
        <p:spPr>
          <a:xfrm>
            <a:off x="13533507" y="4464164"/>
            <a:ext cx="2005948" cy="1998683"/>
          </a:xfrm>
          <a:custGeom>
            <a:avLst/>
            <a:gdLst/>
            <a:ahLst/>
            <a:cxnLst/>
            <a:rect l="l" t="t" r="r" b="b"/>
            <a:pathLst>
              <a:path w="2005948" h="1998683">
                <a:moveTo>
                  <a:pt x="0" y="0"/>
                </a:moveTo>
                <a:lnTo>
                  <a:pt x="2005948" y="0"/>
                </a:lnTo>
                <a:lnTo>
                  <a:pt x="2005948" y="1998684"/>
                </a:lnTo>
                <a:lnTo>
                  <a:pt x="0" y="1998684"/>
                </a:lnTo>
                <a:lnTo>
                  <a:pt x="0" y="0"/>
                </a:lnTo>
                <a:close/>
              </a:path>
            </a:pathLst>
          </a:custGeom>
          <a:blipFill>
            <a:blip r:embed="rId8"/>
            <a:stretch>
              <a:fillRect l="-24635" r="-24635"/>
            </a:stretch>
          </a:blipFill>
        </p:spPr>
        <p:txBody>
          <a:bodyPr/>
          <a:lstStyle/>
          <a:p>
            <a:endParaRPr lang="ar-SA" dirty="0"/>
          </a:p>
        </p:txBody>
      </p:sp>
      <p:sp>
        <p:nvSpPr>
          <p:cNvPr id="25" name="Freeform 25"/>
          <p:cNvSpPr/>
          <p:nvPr/>
        </p:nvSpPr>
        <p:spPr>
          <a:xfrm>
            <a:off x="7644442" y="6875637"/>
            <a:ext cx="2005948" cy="1998683"/>
          </a:xfrm>
          <a:custGeom>
            <a:avLst/>
            <a:gdLst/>
            <a:ahLst/>
            <a:cxnLst/>
            <a:rect l="l" t="t" r="r" b="b"/>
            <a:pathLst>
              <a:path w="2005948" h="1998683">
                <a:moveTo>
                  <a:pt x="0" y="0"/>
                </a:moveTo>
                <a:lnTo>
                  <a:pt x="2005948" y="0"/>
                </a:lnTo>
                <a:lnTo>
                  <a:pt x="2005948" y="1998683"/>
                </a:lnTo>
                <a:lnTo>
                  <a:pt x="0" y="1998683"/>
                </a:lnTo>
                <a:lnTo>
                  <a:pt x="0" y="0"/>
                </a:lnTo>
                <a:close/>
              </a:path>
            </a:pathLst>
          </a:custGeom>
          <a:blipFill>
            <a:blip r:embed="rId9"/>
            <a:stretch>
              <a:fillRect l="-24705" r="-24705"/>
            </a:stretch>
          </a:blipFill>
        </p:spPr>
        <p:txBody>
          <a:bodyPr/>
          <a:lstStyle/>
          <a:p>
            <a:endParaRPr lang="ar-SA" dirty="0"/>
          </a:p>
        </p:txBody>
      </p:sp>
      <p:grpSp>
        <p:nvGrpSpPr>
          <p:cNvPr id="26" name="Group 26"/>
          <p:cNvGrpSpPr/>
          <p:nvPr/>
        </p:nvGrpSpPr>
        <p:grpSpPr>
          <a:xfrm rot="16200000" flipH="1">
            <a:off x="1077044" y="1958213"/>
            <a:ext cx="2537185" cy="1458626"/>
            <a:chOff x="0" y="0"/>
            <a:chExt cx="1237086" cy="711200"/>
          </a:xfrm>
        </p:grpSpPr>
        <p:sp>
          <p:nvSpPr>
            <p:cNvPr id="27" name="Freeform 27"/>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1D1D1D"/>
            </a:solidFill>
          </p:spPr>
          <p:txBody>
            <a:bodyPr/>
            <a:lstStyle/>
            <a:p>
              <a:endParaRPr lang="ar-SA" dirty="0"/>
            </a:p>
          </p:txBody>
        </p:sp>
        <p:sp>
          <p:nvSpPr>
            <p:cNvPr id="28" name="TextBox 28"/>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29" name="TextBox 29"/>
          <p:cNvSpPr txBox="1"/>
          <p:nvPr/>
        </p:nvSpPr>
        <p:spPr>
          <a:xfrm>
            <a:off x="1919244" y="2400300"/>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01        </a:t>
            </a:r>
          </a:p>
        </p:txBody>
      </p:sp>
      <p:sp>
        <p:nvSpPr>
          <p:cNvPr id="30" name="Freeform 30"/>
          <p:cNvSpPr/>
          <p:nvPr/>
        </p:nvSpPr>
        <p:spPr>
          <a:xfrm rot="5400000" flipH="1">
            <a:off x="1544394" y="2601647"/>
            <a:ext cx="2810818" cy="22662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10"/>
            <a:stretch>
              <a:fillRect t="-100000"/>
            </a:stretch>
          </a:blipFill>
        </p:spPr>
        <p:txBody>
          <a:bodyPr/>
          <a:lstStyle/>
          <a:p>
            <a:endParaRPr lang="ar-SA" dirty="0"/>
          </a:p>
        </p:txBody>
      </p:sp>
      <p:sp>
        <p:nvSpPr>
          <p:cNvPr id="31" name="AutoShape 31"/>
          <p:cNvSpPr/>
          <p:nvPr/>
        </p:nvSpPr>
        <p:spPr>
          <a:xfrm>
            <a:off x="6179440" y="1241123"/>
            <a:ext cx="5995823" cy="47625"/>
          </a:xfrm>
          <a:prstGeom prst="line">
            <a:avLst/>
          </a:prstGeom>
          <a:ln w="47625" cap="rnd">
            <a:solidFill>
              <a:srgbClr val="1D1D1D"/>
            </a:solidFill>
            <a:prstDash val="solid"/>
            <a:headEnd type="none" w="sm" len="sm"/>
            <a:tailEnd type="none" w="sm" len="sm"/>
          </a:ln>
        </p:spPr>
        <p:txBody>
          <a:bodyPr/>
          <a:lstStyle/>
          <a:p>
            <a:endParaRPr lang="ar-SA" dirty="0"/>
          </a:p>
        </p:txBody>
      </p:sp>
      <p:grpSp>
        <p:nvGrpSpPr>
          <p:cNvPr id="32" name="Group 32"/>
          <p:cNvGrpSpPr/>
          <p:nvPr/>
        </p:nvGrpSpPr>
        <p:grpSpPr>
          <a:xfrm>
            <a:off x="12057997" y="1038225"/>
            <a:ext cx="523032" cy="523032"/>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34" name="Group 34"/>
          <p:cNvGrpSpPr/>
          <p:nvPr/>
        </p:nvGrpSpPr>
        <p:grpSpPr>
          <a:xfrm>
            <a:off x="10724518" y="1052512"/>
            <a:ext cx="476237" cy="476237"/>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36" name="Group 36"/>
          <p:cNvGrpSpPr/>
          <p:nvPr/>
        </p:nvGrpSpPr>
        <p:grpSpPr>
          <a:xfrm>
            <a:off x="9250584" y="1052512"/>
            <a:ext cx="472470" cy="472470"/>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38" name="Group 38"/>
          <p:cNvGrpSpPr/>
          <p:nvPr/>
        </p:nvGrpSpPr>
        <p:grpSpPr>
          <a:xfrm>
            <a:off x="7494881" y="1038225"/>
            <a:ext cx="472470" cy="472470"/>
            <a:chOff x="0" y="0"/>
            <a:chExt cx="6350000" cy="6350000"/>
          </a:xfrm>
        </p:grpSpPr>
        <p:sp>
          <p:nvSpPr>
            <p:cNvPr id="39" name="Freeform 3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40" name="Group 40"/>
          <p:cNvGrpSpPr/>
          <p:nvPr/>
        </p:nvGrpSpPr>
        <p:grpSpPr>
          <a:xfrm>
            <a:off x="5706970" y="1028700"/>
            <a:ext cx="472470" cy="472470"/>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sp>
        <p:nvSpPr>
          <p:cNvPr id="42" name="Freeform 42"/>
          <p:cNvSpPr/>
          <p:nvPr/>
        </p:nvSpPr>
        <p:spPr>
          <a:xfrm>
            <a:off x="5706970" y="1044664"/>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dirty="0"/>
          </a:p>
        </p:txBody>
      </p:sp>
      <p:sp>
        <p:nvSpPr>
          <p:cNvPr id="44" name="TextBox 25">
            <a:extLst>
              <a:ext uri="{FF2B5EF4-FFF2-40B4-BE49-F238E27FC236}">
                <a16:creationId xmlns:a16="http://schemas.microsoft.com/office/drawing/2014/main" id="{B96F4452-7D07-BB1D-114A-B5B48577E6D0}"/>
              </a:ext>
            </a:extLst>
          </p:cNvPr>
          <p:cNvSpPr txBox="1"/>
          <p:nvPr/>
        </p:nvSpPr>
        <p:spPr>
          <a:xfrm>
            <a:off x="3201682" y="2206329"/>
            <a:ext cx="12724118" cy="814903"/>
          </a:xfrm>
          <a:prstGeom prst="rect">
            <a:avLst/>
          </a:prstGeom>
        </p:spPr>
        <p:txBody>
          <a:bodyPr wrap="square" lIns="0" tIns="0" rIns="0" bIns="0" rtlCol="0" anchor="t">
            <a:spAutoFit/>
          </a:bodyPr>
          <a:lstStyle/>
          <a:p>
            <a:pPr algn="just">
              <a:lnSpc>
                <a:spcPts val="7059"/>
              </a:lnSpc>
            </a:pPr>
            <a:r>
              <a:rPr lang="en-US" sz="3900" spc="-78" dirty="0">
                <a:solidFill>
                  <a:srgbClr val="FFFFFF"/>
                </a:solidFill>
              </a:rPr>
              <a:t>Hotel details and services are all added at once in the dashboard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ملابس رسمية, تلبيس, بذلة, شخص&#10;&#10;تم إنشاء الوصف تلقائياً">
            <a:extLst>
              <a:ext uri="{FF2B5EF4-FFF2-40B4-BE49-F238E27FC236}">
                <a16:creationId xmlns:a16="http://schemas.microsoft.com/office/drawing/2014/main" id="{B9098921-7E3D-508F-A566-B785265DEFB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1"/>
            <a:ext cx="18288001" cy="10287001"/>
          </a:xfrm>
          <a:prstGeom prst="rect">
            <a:avLst/>
          </a:prstGeom>
        </p:spPr>
      </p:pic>
      <p:graphicFrame>
        <p:nvGraphicFramePr>
          <p:cNvPr id="6" name="رسم تخطيطي 5">
            <a:extLst>
              <a:ext uri="{FF2B5EF4-FFF2-40B4-BE49-F238E27FC236}">
                <a16:creationId xmlns:a16="http://schemas.microsoft.com/office/drawing/2014/main" id="{138D13C3-2B19-1C8E-28F0-67804B4BAD6C}"/>
              </a:ext>
            </a:extLst>
          </p:cNvPr>
          <p:cNvGraphicFramePr/>
          <p:nvPr>
            <p:extLst>
              <p:ext uri="{D42A27DB-BD31-4B8C-83A1-F6EECF244321}">
                <p14:modId xmlns:p14="http://schemas.microsoft.com/office/powerpoint/2010/main" val="4218842378"/>
              </p:ext>
            </p:extLst>
          </p:nvPr>
        </p:nvGraphicFramePr>
        <p:xfrm>
          <a:off x="2359649" y="1028700"/>
          <a:ext cx="13794751" cy="830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3"/>
          <p:cNvGrpSpPr/>
          <p:nvPr/>
        </p:nvGrpSpPr>
        <p:grpSpPr>
          <a:xfrm>
            <a:off x="-2936669" y="6241798"/>
            <a:ext cx="7214497" cy="7214497"/>
            <a:chOff x="0" y="0"/>
            <a:chExt cx="9619329" cy="9619329"/>
          </a:xfrm>
        </p:grpSpPr>
      </p:grpSp>
      <p:sp>
        <p:nvSpPr>
          <p:cNvPr id="11" name="Freeform 5">
            <a:extLst>
              <a:ext uri="{FF2B5EF4-FFF2-40B4-BE49-F238E27FC236}">
                <a16:creationId xmlns:a16="http://schemas.microsoft.com/office/drawing/2014/main" id="{AFEEB743-57F3-FD6B-F4F3-B82545519B00}"/>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8">
              <a:extLst>
                <a:ext uri="{96DAC541-7B7A-43D3-8B79-37D633B846F1}">
                  <asvg:svgBlip xmlns:asvg="http://schemas.microsoft.com/office/drawing/2016/SVG/main" r:embed="rId9"/>
                </a:ext>
              </a:extLst>
            </a:blip>
            <a:stretch>
              <a:fillRect t="-3249632"/>
            </a:stretch>
          </a:blipFill>
        </p:spPr>
        <p:txBody>
          <a:bodyPr/>
          <a:lstStyle/>
          <a:p>
            <a:pPr marL="0" algn="r" defTabSz="914400" rtl="1" eaLnBrk="1" latinLnBrk="0" hangingPunct="1"/>
            <a:endParaRPr lang="ar-SA" dirty="0"/>
          </a:p>
        </p:txBody>
      </p:sp>
      <p:pic>
        <p:nvPicPr>
          <p:cNvPr id="4" name="صورة 3" descr="صورة تحتوي على الخط, لقطة شاشة, رمز, شعار&#10;&#10;تم إنشاء الوصف تلقائياً">
            <a:extLst>
              <a:ext uri="{FF2B5EF4-FFF2-40B4-BE49-F238E27FC236}">
                <a16:creationId xmlns:a16="http://schemas.microsoft.com/office/drawing/2014/main" id="{C82DB0B4-B67C-1F7D-DDAC-0C4E2A9A8A20}"/>
              </a:ext>
            </a:extLst>
          </p:cNvPr>
          <p:cNvPicPr>
            <a:picLocks noChangeAspect="1"/>
          </p:cNvPicPr>
          <p:nvPr/>
        </p:nvPicPr>
        <p:blipFill rotWithShape="1">
          <a:blip r:embed="rId10">
            <a:extLst>
              <a:ext uri="{28A0092B-C50C-407E-A947-70E740481C1C}">
                <a14:useLocalDpi xmlns:a14="http://schemas.microsoft.com/office/drawing/2010/main" val="0"/>
              </a:ext>
            </a:extLst>
          </a:blip>
          <a:srcRect l="79680" t="13123" r="8401" b="60390"/>
          <a:stretch/>
        </p:blipFill>
        <p:spPr>
          <a:xfrm>
            <a:off x="10359210" y="288281"/>
            <a:ext cx="1299390" cy="1624238"/>
          </a:xfrm>
          <a:prstGeom prst="rect">
            <a:avLst/>
          </a:prstGeom>
        </p:spPr>
      </p:pic>
      <p:pic>
        <p:nvPicPr>
          <p:cNvPr id="7" name="صورة 6" descr="صورة تحتوي على الخط, لقطة شاشة, رمز, شعار&#10;&#10;تم إنشاء الوصف تلقائياً">
            <a:extLst>
              <a:ext uri="{FF2B5EF4-FFF2-40B4-BE49-F238E27FC236}">
                <a16:creationId xmlns:a16="http://schemas.microsoft.com/office/drawing/2014/main" id="{66BF7182-90D6-84F5-7E2F-9098810036A0}"/>
              </a:ext>
            </a:extLst>
          </p:cNvPr>
          <p:cNvPicPr>
            <a:picLocks noChangeAspect="1"/>
          </p:cNvPicPr>
          <p:nvPr/>
        </p:nvPicPr>
        <p:blipFill rotWithShape="1">
          <a:blip r:embed="rId10">
            <a:extLst>
              <a:ext uri="{28A0092B-C50C-407E-A947-70E740481C1C}">
                <a14:useLocalDpi xmlns:a14="http://schemas.microsoft.com/office/drawing/2010/main" val="0"/>
              </a:ext>
            </a:extLst>
          </a:blip>
          <a:srcRect l="79663" t="47273" r="8418" b="26240"/>
          <a:stretch/>
        </p:blipFill>
        <p:spPr>
          <a:xfrm>
            <a:off x="13059765" y="1637527"/>
            <a:ext cx="1299390" cy="1624238"/>
          </a:xfrm>
          <a:prstGeom prst="rect">
            <a:avLst/>
          </a:prstGeom>
        </p:spPr>
      </p:pic>
      <p:pic>
        <p:nvPicPr>
          <p:cNvPr id="12" name="صورة 11" descr="صورة تحتوي على الخط, لقطة شاشة, رمز, شعار&#10;&#10;تم إنشاء الوصف تلقائياً">
            <a:extLst>
              <a:ext uri="{FF2B5EF4-FFF2-40B4-BE49-F238E27FC236}">
                <a16:creationId xmlns:a16="http://schemas.microsoft.com/office/drawing/2014/main" id="{07FE4F0B-6CCD-3176-6CEA-73CF36D4F379}"/>
              </a:ext>
            </a:extLst>
          </p:cNvPr>
          <p:cNvPicPr>
            <a:picLocks noChangeAspect="1"/>
          </p:cNvPicPr>
          <p:nvPr/>
        </p:nvPicPr>
        <p:blipFill rotWithShape="1">
          <a:blip r:embed="rId10">
            <a:extLst>
              <a:ext uri="{28A0092B-C50C-407E-A947-70E740481C1C}">
                <a14:useLocalDpi xmlns:a14="http://schemas.microsoft.com/office/drawing/2010/main" val="0"/>
              </a:ext>
            </a:extLst>
          </a:blip>
          <a:srcRect l="61259" t="12961" r="26822" b="60552"/>
          <a:stretch/>
        </p:blipFill>
        <p:spPr>
          <a:xfrm>
            <a:off x="14628961" y="3914085"/>
            <a:ext cx="1299390" cy="1624238"/>
          </a:xfrm>
          <a:prstGeom prst="rect">
            <a:avLst/>
          </a:prstGeom>
        </p:spPr>
      </p:pic>
      <p:pic>
        <p:nvPicPr>
          <p:cNvPr id="13" name="صورة 12" descr="صورة تحتوي على الخط, لقطة شاشة, رمز, شعار&#10;&#10;تم إنشاء الوصف تلقائياً">
            <a:extLst>
              <a:ext uri="{FF2B5EF4-FFF2-40B4-BE49-F238E27FC236}">
                <a16:creationId xmlns:a16="http://schemas.microsoft.com/office/drawing/2014/main" id="{48D99562-715E-F908-968C-ACD688925675}"/>
              </a:ext>
            </a:extLst>
          </p:cNvPr>
          <p:cNvPicPr>
            <a:picLocks noChangeAspect="1"/>
          </p:cNvPicPr>
          <p:nvPr/>
        </p:nvPicPr>
        <p:blipFill rotWithShape="1">
          <a:blip r:embed="rId10">
            <a:extLst>
              <a:ext uri="{28A0092B-C50C-407E-A947-70E740481C1C}">
                <a14:useLocalDpi xmlns:a14="http://schemas.microsoft.com/office/drawing/2010/main" val="0"/>
              </a:ext>
            </a:extLst>
          </a:blip>
          <a:srcRect l="40502" t="49154" r="47579" b="24359"/>
          <a:stretch/>
        </p:blipFill>
        <p:spPr>
          <a:xfrm>
            <a:off x="14381033" y="6052673"/>
            <a:ext cx="1299390" cy="1624238"/>
          </a:xfrm>
          <a:prstGeom prst="rect">
            <a:avLst/>
          </a:prstGeom>
        </p:spPr>
      </p:pic>
      <p:pic>
        <p:nvPicPr>
          <p:cNvPr id="14" name="صورة 13" descr="صورة تحتوي على الخط, لقطة شاشة, رمز, شعار&#10;&#10;تم إنشاء الوصف تلقائياً">
            <a:extLst>
              <a:ext uri="{FF2B5EF4-FFF2-40B4-BE49-F238E27FC236}">
                <a16:creationId xmlns:a16="http://schemas.microsoft.com/office/drawing/2014/main" id="{289BCBBB-6CA2-89DE-75FE-4EAC783A9FC4}"/>
              </a:ext>
            </a:extLst>
          </p:cNvPr>
          <p:cNvPicPr>
            <a:picLocks noChangeAspect="1"/>
          </p:cNvPicPr>
          <p:nvPr/>
        </p:nvPicPr>
        <p:blipFill rotWithShape="1">
          <a:blip r:embed="rId10">
            <a:extLst>
              <a:ext uri="{28A0092B-C50C-407E-A947-70E740481C1C}">
                <a14:useLocalDpi xmlns:a14="http://schemas.microsoft.com/office/drawing/2010/main" val="0"/>
              </a:ext>
            </a:extLst>
          </a:blip>
          <a:srcRect l="40575" t="15718" r="47506" b="57795"/>
          <a:stretch/>
        </p:blipFill>
        <p:spPr>
          <a:xfrm>
            <a:off x="12555035" y="7837354"/>
            <a:ext cx="1299390" cy="1624238"/>
          </a:xfrm>
          <a:prstGeom prst="rect">
            <a:avLst/>
          </a:prstGeom>
        </p:spPr>
      </p:pic>
      <p:pic>
        <p:nvPicPr>
          <p:cNvPr id="15" name="صورة 14" descr="صورة تحتوي على الخط, لقطة شاشة, رمز, شعار&#10;&#10;تم إنشاء الوصف تلقائياً">
            <a:extLst>
              <a:ext uri="{FF2B5EF4-FFF2-40B4-BE49-F238E27FC236}">
                <a16:creationId xmlns:a16="http://schemas.microsoft.com/office/drawing/2014/main" id="{EC656012-862C-0544-BEFA-BDC28E9A778A}"/>
              </a:ext>
            </a:extLst>
          </p:cNvPr>
          <p:cNvPicPr>
            <a:picLocks noChangeAspect="1"/>
          </p:cNvPicPr>
          <p:nvPr/>
        </p:nvPicPr>
        <p:blipFill rotWithShape="1">
          <a:blip r:embed="rId10">
            <a:extLst>
              <a:ext uri="{28A0092B-C50C-407E-A947-70E740481C1C}">
                <a14:useLocalDpi xmlns:a14="http://schemas.microsoft.com/office/drawing/2010/main" val="0"/>
              </a:ext>
            </a:extLst>
          </a:blip>
          <a:srcRect l="20759" t="46592" r="67322" b="26921"/>
          <a:stretch/>
        </p:blipFill>
        <p:spPr>
          <a:xfrm>
            <a:off x="3973256" y="7734075"/>
            <a:ext cx="1299390" cy="1624238"/>
          </a:xfrm>
          <a:prstGeom prst="rect">
            <a:avLst/>
          </a:prstGeom>
        </p:spPr>
      </p:pic>
      <p:pic>
        <p:nvPicPr>
          <p:cNvPr id="16" name="صورة 15" descr="صورة تحتوي على الخط, لقطة شاشة, رمز, شعار&#10;&#10;تم إنشاء الوصف تلقائياً">
            <a:extLst>
              <a:ext uri="{FF2B5EF4-FFF2-40B4-BE49-F238E27FC236}">
                <a16:creationId xmlns:a16="http://schemas.microsoft.com/office/drawing/2014/main" id="{09C2B6AC-4BDD-241A-067A-8E3958E7F569}"/>
              </a:ext>
            </a:extLst>
          </p:cNvPr>
          <p:cNvPicPr>
            <a:picLocks noChangeAspect="1"/>
          </p:cNvPicPr>
          <p:nvPr/>
        </p:nvPicPr>
        <p:blipFill rotWithShape="1">
          <a:blip r:embed="rId10">
            <a:extLst>
              <a:ext uri="{28A0092B-C50C-407E-A947-70E740481C1C}">
                <a14:useLocalDpi xmlns:a14="http://schemas.microsoft.com/office/drawing/2010/main" val="0"/>
              </a:ext>
            </a:extLst>
          </a:blip>
          <a:srcRect l="21109" t="18286" r="66972" b="55227"/>
          <a:stretch/>
        </p:blipFill>
        <p:spPr>
          <a:xfrm>
            <a:off x="2373231" y="6190675"/>
            <a:ext cx="1299390" cy="1624238"/>
          </a:xfrm>
          <a:prstGeom prst="rect">
            <a:avLst/>
          </a:prstGeom>
        </p:spPr>
      </p:pic>
      <p:pic>
        <p:nvPicPr>
          <p:cNvPr id="18" name="صورة 17" descr="صورة تحتوي على الخط, لقطة شاشة, رمز, شعار&#10;&#10;تم إنشاء الوصف تلقائياً">
            <a:extLst>
              <a:ext uri="{FF2B5EF4-FFF2-40B4-BE49-F238E27FC236}">
                <a16:creationId xmlns:a16="http://schemas.microsoft.com/office/drawing/2014/main" id="{081C5EFC-F91E-7237-3A78-F71714468A74}"/>
              </a:ext>
            </a:extLst>
          </p:cNvPr>
          <p:cNvPicPr>
            <a:picLocks noChangeAspect="1"/>
          </p:cNvPicPr>
          <p:nvPr/>
        </p:nvPicPr>
        <p:blipFill rotWithShape="1">
          <a:blip r:embed="rId10">
            <a:extLst>
              <a:ext uri="{28A0092B-C50C-407E-A947-70E740481C1C}">
                <a14:useLocalDpi xmlns:a14="http://schemas.microsoft.com/office/drawing/2010/main" val="0"/>
              </a:ext>
            </a:extLst>
          </a:blip>
          <a:srcRect l="60649" t="48479" r="27432" b="25034"/>
          <a:stretch/>
        </p:blipFill>
        <p:spPr>
          <a:xfrm>
            <a:off x="3539473" y="1576467"/>
            <a:ext cx="1241875" cy="1552344"/>
          </a:xfrm>
          <a:prstGeom prst="rect">
            <a:avLst/>
          </a:prstGeom>
        </p:spPr>
      </p:pic>
      <p:sp>
        <p:nvSpPr>
          <p:cNvPr id="10" name="Freeform 10">
            <a:extLst>
              <a:ext uri="{FF2B5EF4-FFF2-40B4-BE49-F238E27FC236}">
                <a16:creationId xmlns:a16="http://schemas.microsoft.com/office/drawing/2014/main" id="{F7FAC08E-322A-952D-B7C8-DC9F666187CC}"/>
              </a:ext>
            </a:extLst>
          </p:cNvPr>
          <p:cNvSpPr/>
          <p:nvPr/>
        </p:nvSpPr>
        <p:spPr>
          <a:xfrm>
            <a:off x="7686780" y="3939321"/>
            <a:ext cx="2752620" cy="2880579"/>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11"/>
            <a:stretch>
              <a:fillRect/>
            </a:stretch>
          </a:blipFill>
        </p:spPr>
        <p:txBody>
          <a:bodyPr/>
          <a:lstStyle/>
          <a:p>
            <a:pPr marL="0" algn="r" defTabSz="914400" rtl="1" eaLnBrk="1" latinLnBrk="0" hangingPunct="1"/>
            <a:endParaRPr lang="ar-SA" dirty="0"/>
          </a:p>
        </p:txBody>
      </p:sp>
      <p:pic>
        <p:nvPicPr>
          <p:cNvPr id="8" name="رسم 7" descr="نمو الأعمال">
            <a:extLst>
              <a:ext uri="{FF2B5EF4-FFF2-40B4-BE49-F238E27FC236}">
                <a16:creationId xmlns:a16="http://schemas.microsoft.com/office/drawing/2014/main" id="{708D518E-17FB-C0DB-CE94-6191B4A00D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01219" y="4246327"/>
            <a:ext cx="1296000" cy="1296000"/>
          </a:xfrm>
          <a:prstGeom prst="rect">
            <a:avLst/>
          </a:prstGeom>
        </p:spPr>
      </p:pic>
    </p:spTree>
    <p:extLst>
      <p:ext uri="{BB962C8B-B14F-4D97-AF65-F5344CB8AC3E}">
        <p14:creationId xmlns:p14="http://schemas.microsoft.com/office/powerpoint/2010/main" val="1906983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775D"/>
        </a:solidFill>
        <a:effectLst/>
      </p:bgPr>
    </p:bg>
    <p:spTree>
      <p:nvGrpSpPr>
        <p:cNvPr id="1" name=""/>
        <p:cNvGrpSpPr/>
        <p:nvPr/>
      </p:nvGrpSpPr>
      <p:grpSpPr>
        <a:xfrm>
          <a:off x="0" y="0"/>
          <a:ext cx="0" cy="0"/>
          <a:chOff x="0" y="0"/>
          <a:chExt cx="0" cy="0"/>
        </a:xfrm>
      </p:grpSpPr>
      <p:grpSp>
        <p:nvGrpSpPr>
          <p:cNvPr id="2" name="Group 2"/>
          <p:cNvGrpSpPr/>
          <p:nvPr/>
        </p:nvGrpSpPr>
        <p:grpSpPr>
          <a:xfrm>
            <a:off x="4738173" y="3804616"/>
            <a:ext cx="9024821" cy="3531418"/>
            <a:chOff x="0" y="0"/>
            <a:chExt cx="2418722" cy="946447"/>
          </a:xfrm>
        </p:grpSpPr>
        <p:sp>
          <p:nvSpPr>
            <p:cNvPr id="3" name="Freeform 3"/>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grpSp>
        <p:nvGrpSpPr>
          <p:cNvPr id="4" name="Group 4"/>
          <p:cNvGrpSpPr/>
          <p:nvPr/>
        </p:nvGrpSpPr>
        <p:grpSpPr>
          <a:xfrm>
            <a:off x="7491733" y="6639337"/>
            <a:ext cx="6271261" cy="2453949"/>
            <a:chOff x="0" y="0"/>
            <a:chExt cx="2418722" cy="946447"/>
          </a:xfrm>
        </p:grpSpPr>
        <p:sp>
          <p:nvSpPr>
            <p:cNvPr id="5" name="Freeform 5"/>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sp>
        <p:nvSpPr>
          <p:cNvPr id="6" name="Freeform 6"/>
          <p:cNvSpPr/>
          <p:nvPr/>
        </p:nvSpPr>
        <p:spPr>
          <a:xfrm>
            <a:off x="4888602" y="3963587"/>
            <a:ext cx="8723964" cy="3201071"/>
          </a:xfrm>
          <a:custGeom>
            <a:avLst/>
            <a:gdLst/>
            <a:ahLst/>
            <a:cxnLst/>
            <a:rect l="l" t="t" r="r" b="b"/>
            <a:pathLst>
              <a:path w="8723964" h="3201071">
                <a:moveTo>
                  <a:pt x="0" y="0"/>
                </a:moveTo>
                <a:lnTo>
                  <a:pt x="8723964" y="0"/>
                </a:lnTo>
                <a:lnTo>
                  <a:pt x="8723964" y="3201071"/>
                </a:lnTo>
                <a:lnTo>
                  <a:pt x="0" y="3201071"/>
                </a:lnTo>
                <a:lnTo>
                  <a:pt x="0" y="0"/>
                </a:lnTo>
                <a:close/>
              </a:path>
            </a:pathLst>
          </a:custGeom>
          <a:blipFill>
            <a:blip r:embed="rId2"/>
            <a:stretch>
              <a:fillRect t="-40787" b="-40787"/>
            </a:stretch>
          </a:blipFill>
        </p:spPr>
        <p:txBody>
          <a:bodyPr/>
          <a:lstStyle/>
          <a:p>
            <a:endParaRPr lang="ar-SA" dirty="0"/>
          </a:p>
        </p:txBody>
      </p:sp>
      <p:sp>
        <p:nvSpPr>
          <p:cNvPr id="7" name="Freeform 7"/>
          <p:cNvSpPr/>
          <p:nvPr/>
        </p:nvSpPr>
        <p:spPr>
          <a:xfrm>
            <a:off x="7596264" y="6754114"/>
            <a:ext cx="6062199" cy="2224394"/>
          </a:xfrm>
          <a:custGeom>
            <a:avLst/>
            <a:gdLst/>
            <a:ahLst/>
            <a:cxnLst/>
            <a:rect l="l" t="t" r="r" b="b"/>
            <a:pathLst>
              <a:path w="6062199" h="2224394">
                <a:moveTo>
                  <a:pt x="0" y="0"/>
                </a:moveTo>
                <a:lnTo>
                  <a:pt x="6062199" y="0"/>
                </a:lnTo>
                <a:lnTo>
                  <a:pt x="6062199" y="2224394"/>
                </a:lnTo>
                <a:lnTo>
                  <a:pt x="0" y="2224394"/>
                </a:lnTo>
                <a:lnTo>
                  <a:pt x="0" y="0"/>
                </a:lnTo>
                <a:close/>
              </a:path>
            </a:pathLst>
          </a:custGeom>
          <a:blipFill>
            <a:blip r:embed="rId3"/>
            <a:stretch>
              <a:fillRect t="-40787" b="-40787"/>
            </a:stretch>
          </a:blipFill>
        </p:spPr>
        <p:txBody>
          <a:bodyPr/>
          <a:lstStyle/>
          <a:p>
            <a:endParaRPr lang="ar-SA" dirty="0"/>
          </a:p>
        </p:txBody>
      </p:sp>
      <p:grpSp>
        <p:nvGrpSpPr>
          <p:cNvPr id="8" name="Group 8"/>
          <p:cNvGrpSpPr/>
          <p:nvPr/>
        </p:nvGrpSpPr>
        <p:grpSpPr>
          <a:xfrm rot="16200000" flipH="1">
            <a:off x="1126294" y="1965681"/>
            <a:ext cx="2537185" cy="1458626"/>
            <a:chOff x="0" y="0"/>
            <a:chExt cx="1237086" cy="711200"/>
          </a:xfrm>
        </p:grpSpPr>
        <p:sp>
          <p:nvSpPr>
            <p:cNvPr id="9" name="Freeform 9"/>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1D1D1D"/>
            </a:solidFill>
          </p:spPr>
          <p:txBody>
            <a:bodyPr/>
            <a:lstStyle/>
            <a:p>
              <a:endParaRPr lang="ar-SA" dirty="0"/>
            </a:p>
          </p:txBody>
        </p:sp>
        <p:sp>
          <p:nvSpPr>
            <p:cNvPr id="10" name="TextBox 10"/>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1" name="TextBox 11"/>
          <p:cNvSpPr txBox="1"/>
          <p:nvPr/>
        </p:nvSpPr>
        <p:spPr>
          <a:xfrm>
            <a:off x="1920282" y="2400300"/>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02        </a:t>
            </a:r>
          </a:p>
        </p:txBody>
      </p:sp>
      <p:sp>
        <p:nvSpPr>
          <p:cNvPr id="12" name="Freeform 12"/>
          <p:cNvSpPr/>
          <p:nvPr/>
        </p:nvSpPr>
        <p:spPr>
          <a:xfrm rot="5400000" flipH="1">
            <a:off x="1605479" y="2625598"/>
            <a:ext cx="2810818" cy="22662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4"/>
            <a:stretch>
              <a:fillRect t="-100000"/>
            </a:stretch>
          </a:blipFill>
        </p:spPr>
        <p:txBody>
          <a:bodyPr/>
          <a:lstStyle/>
          <a:p>
            <a:endParaRPr lang="ar-SA" dirty="0"/>
          </a:p>
        </p:txBody>
      </p:sp>
      <p:sp>
        <p:nvSpPr>
          <p:cNvPr id="13" name="AutoShape 13"/>
          <p:cNvSpPr/>
          <p:nvPr/>
        </p:nvSpPr>
        <p:spPr>
          <a:xfrm>
            <a:off x="6179440" y="1241123"/>
            <a:ext cx="5995823" cy="47625"/>
          </a:xfrm>
          <a:prstGeom prst="line">
            <a:avLst/>
          </a:prstGeom>
          <a:ln w="47625" cap="rnd">
            <a:solidFill>
              <a:srgbClr val="1D1D1D"/>
            </a:solidFill>
            <a:prstDash val="solid"/>
            <a:headEnd type="none" w="sm" len="sm"/>
            <a:tailEnd type="none" w="sm" len="sm"/>
          </a:ln>
        </p:spPr>
        <p:txBody>
          <a:bodyPr/>
          <a:lstStyle/>
          <a:p>
            <a:endParaRPr lang="ar-SA" dirty="0"/>
          </a:p>
        </p:txBody>
      </p:sp>
      <p:grpSp>
        <p:nvGrpSpPr>
          <p:cNvPr id="14" name="Group 14"/>
          <p:cNvGrpSpPr/>
          <p:nvPr/>
        </p:nvGrpSpPr>
        <p:grpSpPr>
          <a:xfrm>
            <a:off x="12057997" y="1038225"/>
            <a:ext cx="523032" cy="52303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6" name="Group 16"/>
          <p:cNvGrpSpPr/>
          <p:nvPr/>
        </p:nvGrpSpPr>
        <p:grpSpPr>
          <a:xfrm>
            <a:off x="10724518" y="1052512"/>
            <a:ext cx="476237" cy="47623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8" name="Group 18"/>
          <p:cNvGrpSpPr/>
          <p:nvPr/>
        </p:nvGrpSpPr>
        <p:grpSpPr>
          <a:xfrm>
            <a:off x="9250584" y="1052512"/>
            <a:ext cx="472470" cy="472470"/>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0" name="Group 20"/>
          <p:cNvGrpSpPr/>
          <p:nvPr/>
        </p:nvGrpSpPr>
        <p:grpSpPr>
          <a:xfrm>
            <a:off x="7494881" y="1038225"/>
            <a:ext cx="472470" cy="47247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2" name="Group 22"/>
          <p:cNvGrpSpPr/>
          <p:nvPr/>
        </p:nvGrpSpPr>
        <p:grpSpPr>
          <a:xfrm>
            <a:off x="5706970" y="1028700"/>
            <a:ext cx="472470" cy="472470"/>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sp>
        <p:nvSpPr>
          <p:cNvPr id="24" name="Freeform 24"/>
          <p:cNvSpPr/>
          <p:nvPr/>
        </p:nvSpPr>
        <p:spPr>
          <a:xfrm>
            <a:off x="7491733" y="1046599"/>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5" name="TextBox 25"/>
          <p:cNvSpPr txBox="1"/>
          <p:nvPr/>
        </p:nvSpPr>
        <p:spPr>
          <a:xfrm>
            <a:off x="3085071" y="2194997"/>
            <a:ext cx="14212329" cy="814903"/>
          </a:xfrm>
          <a:prstGeom prst="rect">
            <a:avLst/>
          </a:prstGeom>
        </p:spPr>
        <p:txBody>
          <a:bodyPr wrap="square" lIns="0" tIns="0" rIns="0" bIns="0" rtlCol="0" anchor="t">
            <a:spAutoFit/>
          </a:bodyPr>
          <a:lstStyle/>
          <a:p>
            <a:pPr algn="just" rtl="1">
              <a:lnSpc>
                <a:spcPts val="7059"/>
              </a:lnSpc>
            </a:pPr>
            <a:r>
              <a:rPr lang="en-US" sz="3900" spc="-78" dirty="0">
                <a:solidFill>
                  <a:srgbClr val="FFFFFF"/>
                </a:solidFill>
              </a:rPr>
              <a:t>A quick response (QR) code is then generated for every room in the hotel </a:t>
            </a:r>
          </a:p>
        </p:txBody>
      </p:sp>
      <p:sp>
        <p:nvSpPr>
          <p:cNvPr id="27" name="Freeform 42">
            <a:extLst>
              <a:ext uri="{FF2B5EF4-FFF2-40B4-BE49-F238E27FC236}">
                <a16:creationId xmlns:a16="http://schemas.microsoft.com/office/drawing/2014/main" id="{4B342274-0D95-4F25-9690-47960713BA97}"/>
              </a:ext>
            </a:extLst>
          </p:cNvPr>
          <p:cNvSpPr/>
          <p:nvPr/>
        </p:nvSpPr>
        <p:spPr>
          <a:xfrm>
            <a:off x="5706970" y="1044664"/>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B775D"/>
        </a:solidFill>
        <a:effectLst/>
      </p:bgPr>
    </p:bg>
    <p:spTree>
      <p:nvGrpSpPr>
        <p:cNvPr id="1" name=""/>
        <p:cNvGrpSpPr/>
        <p:nvPr/>
      </p:nvGrpSpPr>
      <p:grpSpPr>
        <a:xfrm>
          <a:off x="0" y="0"/>
          <a:ext cx="0" cy="0"/>
          <a:chOff x="0" y="0"/>
          <a:chExt cx="0" cy="0"/>
        </a:xfrm>
      </p:grpSpPr>
      <p:grpSp>
        <p:nvGrpSpPr>
          <p:cNvPr id="2" name="Group 2"/>
          <p:cNvGrpSpPr/>
          <p:nvPr/>
        </p:nvGrpSpPr>
        <p:grpSpPr>
          <a:xfrm>
            <a:off x="5081882" y="3972961"/>
            <a:ext cx="8856344" cy="3465493"/>
            <a:chOff x="0" y="0"/>
            <a:chExt cx="2418722" cy="946447"/>
          </a:xfrm>
        </p:grpSpPr>
        <p:sp>
          <p:nvSpPr>
            <p:cNvPr id="3" name="Freeform 3"/>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grpSp>
        <p:nvGrpSpPr>
          <p:cNvPr id="4" name="Group 4"/>
          <p:cNvGrpSpPr/>
          <p:nvPr/>
        </p:nvGrpSpPr>
        <p:grpSpPr>
          <a:xfrm>
            <a:off x="5081882" y="6734303"/>
            <a:ext cx="6154188" cy="2408138"/>
            <a:chOff x="0" y="0"/>
            <a:chExt cx="2418722" cy="946447"/>
          </a:xfrm>
        </p:grpSpPr>
        <p:sp>
          <p:nvSpPr>
            <p:cNvPr id="5" name="Freeform 5"/>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sp>
        <p:nvSpPr>
          <p:cNvPr id="6" name="Freeform 6"/>
          <p:cNvSpPr/>
          <p:nvPr/>
        </p:nvSpPr>
        <p:spPr>
          <a:xfrm>
            <a:off x="5229502" y="4128963"/>
            <a:ext cx="8561103" cy="3141313"/>
          </a:xfrm>
          <a:custGeom>
            <a:avLst/>
            <a:gdLst/>
            <a:ahLst/>
            <a:cxnLst/>
            <a:rect l="l" t="t" r="r" b="b"/>
            <a:pathLst>
              <a:path w="8561103" h="3141313">
                <a:moveTo>
                  <a:pt x="0" y="0"/>
                </a:moveTo>
                <a:lnTo>
                  <a:pt x="8561103" y="0"/>
                </a:lnTo>
                <a:lnTo>
                  <a:pt x="8561103" y="3141313"/>
                </a:lnTo>
                <a:lnTo>
                  <a:pt x="0" y="3141313"/>
                </a:lnTo>
                <a:lnTo>
                  <a:pt x="0" y="0"/>
                </a:lnTo>
                <a:close/>
              </a:path>
            </a:pathLst>
          </a:custGeom>
          <a:blipFill>
            <a:blip r:embed="rId2"/>
            <a:stretch>
              <a:fillRect t="-26649" b="-26649"/>
            </a:stretch>
          </a:blipFill>
        </p:spPr>
        <p:txBody>
          <a:bodyPr/>
          <a:lstStyle/>
          <a:p>
            <a:endParaRPr lang="ar-SA" dirty="0"/>
          </a:p>
        </p:txBody>
      </p:sp>
      <p:sp>
        <p:nvSpPr>
          <p:cNvPr id="7" name="Freeform 7"/>
          <p:cNvSpPr/>
          <p:nvPr/>
        </p:nvSpPr>
        <p:spPr>
          <a:xfrm>
            <a:off x="5184462" y="6846938"/>
            <a:ext cx="5949028" cy="2182868"/>
          </a:xfrm>
          <a:custGeom>
            <a:avLst/>
            <a:gdLst/>
            <a:ahLst/>
            <a:cxnLst/>
            <a:rect l="l" t="t" r="r" b="b"/>
            <a:pathLst>
              <a:path w="5949028" h="2182868">
                <a:moveTo>
                  <a:pt x="0" y="0"/>
                </a:moveTo>
                <a:lnTo>
                  <a:pt x="5949028" y="0"/>
                </a:lnTo>
                <a:lnTo>
                  <a:pt x="5949028" y="2182868"/>
                </a:lnTo>
                <a:lnTo>
                  <a:pt x="0" y="2182868"/>
                </a:lnTo>
                <a:lnTo>
                  <a:pt x="0" y="0"/>
                </a:lnTo>
                <a:close/>
              </a:path>
            </a:pathLst>
          </a:custGeom>
          <a:blipFill>
            <a:blip r:embed="rId3"/>
            <a:stretch>
              <a:fillRect l="-4970" r="-4970"/>
            </a:stretch>
          </a:blipFill>
        </p:spPr>
        <p:txBody>
          <a:bodyPr/>
          <a:lstStyle/>
          <a:p>
            <a:endParaRPr lang="ar-SA" dirty="0"/>
          </a:p>
        </p:txBody>
      </p:sp>
      <p:grpSp>
        <p:nvGrpSpPr>
          <p:cNvPr id="8" name="Group 8"/>
          <p:cNvGrpSpPr/>
          <p:nvPr/>
        </p:nvGrpSpPr>
        <p:grpSpPr>
          <a:xfrm rot="16200000" flipH="1">
            <a:off x="1137121" y="2175745"/>
            <a:ext cx="2537185" cy="1458626"/>
            <a:chOff x="0" y="0"/>
            <a:chExt cx="1237086" cy="711200"/>
          </a:xfrm>
        </p:grpSpPr>
        <p:sp>
          <p:nvSpPr>
            <p:cNvPr id="9" name="Freeform 9"/>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1D1D1D"/>
            </a:solidFill>
          </p:spPr>
          <p:txBody>
            <a:bodyPr/>
            <a:lstStyle/>
            <a:p>
              <a:endParaRPr lang="ar-SA" dirty="0"/>
            </a:p>
          </p:txBody>
        </p:sp>
        <p:sp>
          <p:nvSpPr>
            <p:cNvPr id="10" name="TextBox 10"/>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1" name="TextBox 11"/>
          <p:cNvSpPr txBox="1"/>
          <p:nvPr/>
        </p:nvSpPr>
        <p:spPr>
          <a:xfrm>
            <a:off x="1920282" y="2641485"/>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03        </a:t>
            </a:r>
          </a:p>
        </p:txBody>
      </p:sp>
      <p:sp>
        <p:nvSpPr>
          <p:cNvPr id="12" name="Freeform 12"/>
          <p:cNvSpPr/>
          <p:nvPr/>
        </p:nvSpPr>
        <p:spPr>
          <a:xfrm rot="5400000" flipH="1">
            <a:off x="1605479" y="2943569"/>
            <a:ext cx="2810818" cy="22662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4"/>
            <a:stretch>
              <a:fillRect t="-100000"/>
            </a:stretch>
          </a:blipFill>
        </p:spPr>
        <p:txBody>
          <a:bodyPr/>
          <a:lstStyle/>
          <a:p>
            <a:endParaRPr lang="ar-SA" dirty="0"/>
          </a:p>
        </p:txBody>
      </p:sp>
      <p:sp>
        <p:nvSpPr>
          <p:cNvPr id="13" name="AutoShape 13"/>
          <p:cNvSpPr/>
          <p:nvPr/>
        </p:nvSpPr>
        <p:spPr>
          <a:xfrm>
            <a:off x="6179440" y="1241123"/>
            <a:ext cx="5995823" cy="47625"/>
          </a:xfrm>
          <a:prstGeom prst="line">
            <a:avLst/>
          </a:prstGeom>
          <a:ln w="47625" cap="rnd">
            <a:solidFill>
              <a:srgbClr val="1D1D1D"/>
            </a:solidFill>
            <a:prstDash val="solid"/>
            <a:headEnd type="none" w="sm" len="sm"/>
            <a:tailEnd type="none" w="sm" len="sm"/>
          </a:ln>
        </p:spPr>
        <p:txBody>
          <a:bodyPr/>
          <a:lstStyle/>
          <a:p>
            <a:endParaRPr lang="ar-SA" dirty="0"/>
          </a:p>
        </p:txBody>
      </p:sp>
      <p:grpSp>
        <p:nvGrpSpPr>
          <p:cNvPr id="14" name="Group 14"/>
          <p:cNvGrpSpPr/>
          <p:nvPr/>
        </p:nvGrpSpPr>
        <p:grpSpPr>
          <a:xfrm>
            <a:off x="12057997" y="1038225"/>
            <a:ext cx="523032" cy="52303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6" name="Group 16"/>
          <p:cNvGrpSpPr/>
          <p:nvPr/>
        </p:nvGrpSpPr>
        <p:grpSpPr>
          <a:xfrm>
            <a:off x="10724518" y="1052512"/>
            <a:ext cx="476237" cy="47623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8" name="Group 18"/>
          <p:cNvGrpSpPr/>
          <p:nvPr/>
        </p:nvGrpSpPr>
        <p:grpSpPr>
          <a:xfrm>
            <a:off x="9250584" y="1052512"/>
            <a:ext cx="472470" cy="472470"/>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0" name="Group 20"/>
          <p:cNvGrpSpPr/>
          <p:nvPr/>
        </p:nvGrpSpPr>
        <p:grpSpPr>
          <a:xfrm>
            <a:off x="7494881" y="1038225"/>
            <a:ext cx="472470" cy="47247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2" name="Group 22"/>
          <p:cNvGrpSpPr/>
          <p:nvPr/>
        </p:nvGrpSpPr>
        <p:grpSpPr>
          <a:xfrm>
            <a:off x="5706970" y="1028700"/>
            <a:ext cx="472470" cy="472470"/>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sp>
        <p:nvSpPr>
          <p:cNvPr id="25" name="TextBox 25"/>
          <p:cNvSpPr txBox="1"/>
          <p:nvPr/>
        </p:nvSpPr>
        <p:spPr>
          <a:xfrm>
            <a:off x="3306695" y="1945459"/>
            <a:ext cx="14752705" cy="1725409"/>
          </a:xfrm>
          <a:prstGeom prst="rect">
            <a:avLst/>
          </a:prstGeom>
        </p:spPr>
        <p:txBody>
          <a:bodyPr wrap="square" lIns="0" tIns="0" rIns="0" bIns="0" rtlCol="0" anchor="t">
            <a:spAutoFit/>
          </a:bodyPr>
          <a:lstStyle/>
          <a:p>
            <a:pPr>
              <a:lnSpc>
                <a:spcPts val="7059"/>
              </a:lnSpc>
            </a:pPr>
            <a:r>
              <a:rPr lang="en-US" sz="3900" spc="-78" dirty="0">
                <a:solidFill>
                  <a:srgbClr val="FFFFFF"/>
                </a:solidFill>
              </a:rPr>
              <a:t>Hotel guests can then scans the QR code, choose their suitable language, browse details and services and start ordering with ease</a:t>
            </a:r>
          </a:p>
        </p:txBody>
      </p:sp>
      <p:sp>
        <p:nvSpPr>
          <p:cNvPr id="27" name="Freeform 27"/>
          <p:cNvSpPr/>
          <p:nvPr/>
        </p:nvSpPr>
        <p:spPr>
          <a:xfrm>
            <a:off x="9281801" y="1038225"/>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8" name="Freeform 42">
            <a:extLst>
              <a:ext uri="{FF2B5EF4-FFF2-40B4-BE49-F238E27FC236}">
                <a16:creationId xmlns:a16="http://schemas.microsoft.com/office/drawing/2014/main" id="{0010395E-94AC-4A16-AF75-074E15DD41DC}"/>
              </a:ext>
            </a:extLst>
          </p:cNvPr>
          <p:cNvSpPr/>
          <p:nvPr/>
        </p:nvSpPr>
        <p:spPr>
          <a:xfrm>
            <a:off x="5706970" y="1044664"/>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9" name="Freeform 24">
            <a:extLst>
              <a:ext uri="{FF2B5EF4-FFF2-40B4-BE49-F238E27FC236}">
                <a16:creationId xmlns:a16="http://schemas.microsoft.com/office/drawing/2014/main" id="{F84A314A-EA98-4733-8448-A2A7C9924457}"/>
              </a:ext>
            </a:extLst>
          </p:cNvPr>
          <p:cNvSpPr/>
          <p:nvPr/>
        </p:nvSpPr>
        <p:spPr>
          <a:xfrm>
            <a:off x="7491733" y="1046599"/>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B775D"/>
        </a:solidFill>
        <a:effectLst/>
      </p:bgPr>
    </p:bg>
    <p:spTree>
      <p:nvGrpSpPr>
        <p:cNvPr id="1" name=""/>
        <p:cNvGrpSpPr/>
        <p:nvPr/>
      </p:nvGrpSpPr>
      <p:grpSpPr>
        <a:xfrm>
          <a:off x="0" y="0"/>
          <a:ext cx="0" cy="0"/>
          <a:chOff x="0" y="0"/>
          <a:chExt cx="0" cy="0"/>
        </a:xfrm>
      </p:grpSpPr>
      <p:grpSp>
        <p:nvGrpSpPr>
          <p:cNvPr id="2" name="Group 2"/>
          <p:cNvGrpSpPr/>
          <p:nvPr/>
        </p:nvGrpSpPr>
        <p:grpSpPr>
          <a:xfrm>
            <a:off x="4771048" y="4419207"/>
            <a:ext cx="8666720" cy="3391293"/>
            <a:chOff x="0" y="0"/>
            <a:chExt cx="2418722" cy="946447"/>
          </a:xfrm>
        </p:grpSpPr>
        <p:sp>
          <p:nvSpPr>
            <p:cNvPr id="3" name="Freeform 3"/>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grpSp>
        <p:nvGrpSpPr>
          <p:cNvPr id="4" name="Group 4"/>
          <p:cNvGrpSpPr/>
          <p:nvPr/>
        </p:nvGrpSpPr>
        <p:grpSpPr>
          <a:xfrm>
            <a:off x="7415348" y="7130323"/>
            <a:ext cx="6022421" cy="2356577"/>
            <a:chOff x="0" y="0"/>
            <a:chExt cx="2418722" cy="946447"/>
          </a:xfrm>
        </p:grpSpPr>
        <p:sp>
          <p:nvSpPr>
            <p:cNvPr id="5" name="Freeform 5"/>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sp>
        <p:nvSpPr>
          <p:cNvPr id="6" name="Freeform 6"/>
          <p:cNvSpPr/>
          <p:nvPr/>
        </p:nvSpPr>
        <p:spPr>
          <a:xfrm>
            <a:off x="4915508" y="4584046"/>
            <a:ext cx="8377801" cy="3074054"/>
          </a:xfrm>
          <a:custGeom>
            <a:avLst/>
            <a:gdLst/>
            <a:ahLst/>
            <a:cxnLst/>
            <a:rect l="l" t="t" r="r" b="b"/>
            <a:pathLst>
              <a:path w="8377801" h="3074054">
                <a:moveTo>
                  <a:pt x="0" y="0"/>
                </a:moveTo>
                <a:lnTo>
                  <a:pt x="8377801" y="0"/>
                </a:lnTo>
                <a:lnTo>
                  <a:pt x="8377801" y="3074055"/>
                </a:lnTo>
                <a:lnTo>
                  <a:pt x="0" y="3074055"/>
                </a:lnTo>
                <a:lnTo>
                  <a:pt x="0" y="0"/>
                </a:lnTo>
                <a:close/>
              </a:path>
            </a:pathLst>
          </a:custGeom>
          <a:blipFill>
            <a:blip r:embed="rId2"/>
            <a:stretch>
              <a:fillRect t="-40844" b="-40844"/>
            </a:stretch>
          </a:blipFill>
        </p:spPr>
        <p:txBody>
          <a:bodyPr/>
          <a:lstStyle/>
          <a:p>
            <a:endParaRPr lang="ar-SA" dirty="0"/>
          </a:p>
        </p:txBody>
      </p:sp>
      <p:sp>
        <p:nvSpPr>
          <p:cNvPr id="7" name="Freeform 7"/>
          <p:cNvSpPr/>
          <p:nvPr/>
        </p:nvSpPr>
        <p:spPr>
          <a:xfrm>
            <a:off x="7547295" y="7277100"/>
            <a:ext cx="5777577" cy="2063503"/>
          </a:xfrm>
          <a:custGeom>
            <a:avLst/>
            <a:gdLst/>
            <a:ahLst/>
            <a:cxnLst/>
            <a:rect l="l" t="t" r="r" b="b"/>
            <a:pathLst>
              <a:path w="5777577" h="2063503">
                <a:moveTo>
                  <a:pt x="0" y="0"/>
                </a:moveTo>
                <a:lnTo>
                  <a:pt x="5777577" y="0"/>
                </a:lnTo>
                <a:lnTo>
                  <a:pt x="5777577" y="2063503"/>
                </a:lnTo>
                <a:lnTo>
                  <a:pt x="0" y="2063503"/>
                </a:lnTo>
                <a:lnTo>
                  <a:pt x="0" y="0"/>
                </a:lnTo>
                <a:close/>
              </a:path>
            </a:pathLst>
          </a:custGeom>
          <a:blipFill>
            <a:blip r:embed="rId3"/>
            <a:stretch>
              <a:fillRect t="-33368" r="-2500" b="-28063"/>
            </a:stretch>
          </a:blipFill>
        </p:spPr>
        <p:txBody>
          <a:bodyPr/>
          <a:lstStyle/>
          <a:p>
            <a:endParaRPr lang="ar-SA" dirty="0"/>
          </a:p>
        </p:txBody>
      </p:sp>
      <p:grpSp>
        <p:nvGrpSpPr>
          <p:cNvPr id="8" name="Group 8"/>
          <p:cNvGrpSpPr/>
          <p:nvPr/>
        </p:nvGrpSpPr>
        <p:grpSpPr>
          <a:xfrm rot="16200000" flipH="1">
            <a:off x="984721" y="2329980"/>
            <a:ext cx="2537185" cy="1458626"/>
            <a:chOff x="0" y="0"/>
            <a:chExt cx="1237086" cy="711200"/>
          </a:xfrm>
        </p:grpSpPr>
        <p:sp>
          <p:nvSpPr>
            <p:cNvPr id="9" name="Freeform 9"/>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1D1D1D"/>
            </a:solidFill>
          </p:spPr>
          <p:txBody>
            <a:bodyPr/>
            <a:lstStyle/>
            <a:p>
              <a:endParaRPr lang="ar-SA" dirty="0"/>
            </a:p>
          </p:txBody>
        </p:sp>
        <p:sp>
          <p:nvSpPr>
            <p:cNvPr id="10" name="TextBox 10"/>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1" name="TextBox 11"/>
          <p:cNvSpPr txBox="1"/>
          <p:nvPr/>
        </p:nvSpPr>
        <p:spPr>
          <a:xfrm>
            <a:off x="1844082" y="2750858"/>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04        </a:t>
            </a:r>
          </a:p>
        </p:txBody>
      </p:sp>
      <p:sp>
        <p:nvSpPr>
          <p:cNvPr id="12" name="Freeform 12"/>
          <p:cNvSpPr/>
          <p:nvPr/>
        </p:nvSpPr>
        <p:spPr>
          <a:xfrm rot="5400000" flipH="1">
            <a:off x="1431242" y="3060961"/>
            <a:ext cx="2810818" cy="270296"/>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4"/>
            <a:stretch>
              <a:fillRect t="-100000"/>
            </a:stretch>
          </a:blipFill>
        </p:spPr>
        <p:txBody>
          <a:bodyPr/>
          <a:lstStyle/>
          <a:p>
            <a:endParaRPr lang="ar-SA" dirty="0"/>
          </a:p>
        </p:txBody>
      </p:sp>
      <p:sp>
        <p:nvSpPr>
          <p:cNvPr id="13" name="AutoShape 13"/>
          <p:cNvSpPr/>
          <p:nvPr/>
        </p:nvSpPr>
        <p:spPr>
          <a:xfrm>
            <a:off x="6106497" y="1241123"/>
            <a:ext cx="5995823" cy="47625"/>
          </a:xfrm>
          <a:prstGeom prst="line">
            <a:avLst/>
          </a:prstGeom>
          <a:ln w="47625" cap="rnd">
            <a:solidFill>
              <a:srgbClr val="1D1D1D"/>
            </a:solidFill>
            <a:prstDash val="solid"/>
            <a:headEnd type="none" w="sm" len="sm"/>
            <a:tailEnd type="none" w="sm" len="sm"/>
          </a:ln>
        </p:spPr>
        <p:txBody>
          <a:bodyPr/>
          <a:lstStyle/>
          <a:p>
            <a:endParaRPr lang="ar-SA" dirty="0"/>
          </a:p>
        </p:txBody>
      </p:sp>
      <p:grpSp>
        <p:nvGrpSpPr>
          <p:cNvPr id="14" name="Group 14"/>
          <p:cNvGrpSpPr/>
          <p:nvPr/>
        </p:nvGrpSpPr>
        <p:grpSpPr>
          <a:xfrm>
            <a:off x="11985054" y="1038225"/>
            <a:ext cx="523032" cy="52303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6" name="Group 16"/>
          <p:cNvGrpSpPr/>
          <p:nvPr/>
        </p:nvGrpSpPr>
        <p:grpSpPr>
          <a:xfrm>
            <a:off x="10651574" y="1052512"/>
            <a:ext cx="476237" cy="47623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8" name="Group 18"/>
          <p:cNvGrpSpPr/>
          <p:nvPr/>
        </p:nvGrpSpPr>
        <p:grpSpPr>
          <a:xfrm>
            <a:off x="9177640" y="1052512"/>
            <a:ext cx="472470" cy="472470"/>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0" name="Group 20"/>
          <p:cNvGrpSpPr/>
          <p:nvPr/>
        </p:nvGrpSpPr>
        <p:grpSpPr>
          <a:xfrm>
            <a:off x="7421937" y="1038225"/>
            <a:ext cx="472470" cy="47247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2" name="Group 22"/>
          <p:cNvGrpSpPr/>
          <p:nvPr/>
        </p:nvGrpSpPr>
        <p:grpSpPr>
          <a:xfrm>
            <a:off x="5634027" y="1028700"/>
            <a:ext cx="472470" cy="472470"/>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sp>
        <p:nvSpPr>
          <p:cNvPr id="25" name="TextBox 25"/>
          <p:cNvSpPr txBox="1"/>
          <p:nvPr/>
        </p:nvSpPr>
        <p:spPr>
          <a:xfrm>
            <a:off x="3200400" y="1669386"/>
            <a:ext cx="14173200" cy="2635914"/>
          </a:xfrm>
          <a:prstGeom prst="rect">
            <a:avLst/>
          </a:prstGeom>
        </p:spPr>
        <p:txBody>
          <a:bodyPr wrap="square" lIns="0" tIns="0" rIns="0" bIns="0" rtlCol="0" anchor="t">
            <a:spAutoFit/>
          </a:bodyPr>
          <a:lstStyle/>
          <a:p>
            <a:pPr algn="just">
              <a:lnSpc>
                <a:spcPts val="7059"/>
              </a:lnSpc>
            </a:pPr>
            <a:r>
              <a:rPr lang="en-US" sz="3900" spc="-78" dirty="0">
                <a:solidFill>
                  <a:srgbClr val="FFFFFF"/>
                </a:solidFill>
              </a:rPr>
              <a:t>After completing the order, an icon appears to the guest confirming the order has been received, and through this icon the guest can also track the order directly </a:t>
            </a:r>
          </a:p>
        </p:txBody>
      </p:sp>
      <p:sp>
        <p:nvSpPr>
          <p:cNvPr id="26" name="Freeform 26"/>
          <p:cNvSpPr/>
          <p:nvPr/>
        </p:nvSpPr>
        <p:spPr>
          <a:xfrm>
            <a:off x="10640708" y="1046207"/>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7" name="Freeform 27"/>
          <p:cNvSpPr/>
          <p:nvPr/>
        </p:nvSpPr>
        <p:spPr>
          <a:xfrm>
            <a:off x="9208857" y="1038225"/>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8" name="Freeform 28"/>
          <p:cNvSpPr/>
          <p:nvPr/>
        </p:nvSpPr>
        <p:spPr>
          <a:xfrm>
            <a:off x="7437902" y="1028700"/>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9" name="Freeform 42">
            <a:extLst>
              <a:ext uri="{FF2B5EF4-FFF2-40B4-BE49-F238E27FC236}">
                <a16:creationId xmlns:a16="http://schemas.microsoft.com/office/drawing/2014/main" id="{91905127-32AC-4923-BCAD-D4AAB8934DED}"/>
              </a:ext>
            </a:extLst>
          </p:cNvPr>
          <p:cNvSpPr/>
          <p:nvPr/>
        </p:nvSpPr>
        <p:spPr>
          <a:xfrm>
            <a:off x="5619394" y="1044664"/>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B775D"/>
        </a:solidFill>
        <a:effectLst/>
      </p:bgPr>
    </p:bg>
    <p:spTree>
      <p:nvGrpSpPr>
        <p:cNvPr id="1" name=""/>
        <p:cNvGrpSpPr/>
        <p:nvPr/>
      </p:nvGrpSpPr>
      <p:grpSpPr>
        <a:xfrm>
          <a:off x="0" y="0"/>
          <a:ext cx="0" cy="0"/>
          <a:chOff x="0" y="0"/>
          <a:chExt cx="0" cy="0"/>
        </a:xfrm>
      </p:grpSpPr>
      <p:grpSp>
        <p:nvGrpSpPr>
          <p:cNvPr id="2" name="Group 2"/>
          <p:cNvGrpSpPr/>
          <p:nvPr/>
        </p:nvGrpSpPr>
        <p:grpSpPr>
          <a:xfrm>
            <a:off x="5193111" y="4443750"/>
            <a:ext cx="8603998" cy="3366750"/>
            <a:chOff x="0" y="0"/>
            <a:chExt cx="2418722" cy="946447"/>
          </a:xfrm>
        </p:grpSpPr>
        <p:sp>
          <p:nvSpPr>
            <p:cNvPr id="3" name="Freeform 3"/>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grpSp>
        <p:nvGrpSpPr>
          <p:cNvPr id="4" name="Group 4"/>
          <p:cNvGrpSpPr/>
          <p:nvPr/>
        </p:nvGrpSpPr>
        <p:grpSpPr>
          <a:xfrm>
            <a:off x="5193111" y="7223578"/>
            <a:ext cx="5978835" cy="2339522"/>
            <a:chOff x="0" y="0"/>
            <a:chExt cx="2418722" cy="946447"/>
          </a:xfrm>
        </p:grpSpPr>
        <p:sp>
          <p:nvSpPr>
            <p:cNvPr id="5" name="Freeform 5"/>
            <p:cNvSpPr/>
            <p:nvPr/>
          </p:nvSpPr>
          <p:spPr>
            <a:xfrm>
              <a:off x="0" y="0"/>
              <a:ext cx="2418722" cy="946447"/>
            </a:xfrm>
            <a:custGeom>
              <a:avLst/>
              <a:gdLst/>
              <a:ahLst/>
              <a:cxnLst/>
              <a:rect l="l" t="t" r="r" b="b"/>
              <a:pathLst>
                <a:path w="2418722" h="946447">
                  <a:moveTo>
                    <a:pt x="0" y="0"/>
                  </a:moveTo>
                  <a:lnTo>
                    <a:pt x="2418722" y="0"/>
                  </a:lnTo>
                  <a:lnTo>
                    <a:pt x="2418722" y="946447"/>
                  </a:lnTo>
                  <a:lnTo>
                    <a:pt x="0" y="946447"/>
                  </a:lnTo>
                  <a:close/>
                </a:path>
              </a:pathLst>
            </a:custGeom>
            <a:solidFill>
              <a:srgbClr val="FFFFFF"/>
            </a:solidFill>
          </p:spPr>
          <p:txBody>
            <a:bodyPr/>
            <a:lstStyle/>
            <a:p>
              <a:endParaRPr lang="ar-SA" dirty="0"/>
            </a:p>
          </p:txBody>
        </p:sp>
      </p:grpSp>
      <p:sp>
        <p:nvSpPr>
          <p:cNvPr id="6" name="Freeform 6"/>
          <p:cNvSpPr/>
          <p:nvPr/>
        </p:nvSpPr>
        <p:spPr>
          <a:xfrm>
            <a:off x="5322631" y="4560376"/>
            <a:ext cx="8317169" cy="3097724"/>
          </a:xfrm>
          <a:custGeom>
            <a:avLst/>
            <a:gdLst/>
            <a:ahLst/>
            <a:cxnLst/>
            <a:rect l="l" t="t" r="r" b="b"/>
            <a:pathLst>
              <a:path w="8317169" h="3097724">
                <a:moveTo>
                  <a:pt x="0" y="0"/>
                </a:moveTo>
                <a:lnTo>
                  <a:pt x="8317169" y="0"/>
                </a:lnTo>
                <a:lnTo>
                  <a:pt x="8317169" y="3097724"/>
                </a:lnTo>
                <a:lnTo>
                  <a:pt x="0" y="3097724"/>
                </a:lnTo>
                <a:lnTo>
                  <a:pt x="0" y="0"/>
                </a:lnTo>
                <a:close/>
              </a:path>
            </a:pathLst>
          </a:custGeom>
          <a:blipFill>
            <a:blip r:embed="rId2"/>
            <a:stretch>
              <a:fillRect t="-36249" b="-14017"/>
            </a:stretch>
          </a:blipFill>
        </p:spPr>
        <p:txBody>
          <a:bodyPr/>
          <a:lstStyle/>
          <a:p>
            <a:endParaRPr lang="ar-SA" dirty="0"/>
          </a:p>
        </p:txBody>
      </p:sp>
      <p:sp>
        <p:nvSpPr>
          <p:cNvPr id="7" name="Freeform 7"/>
          <p:cNvSpPr/>
          <p:nvPr/>
        </p:nvSpPr>
        <p:spPr>
          <a:xfrm>
            <a:off x="5322631" y="7366229"/>
            <a:ext cx="5749658" cy="2120671"/>
          </a:xfrm>
          <a:custGeom>
            <a:avLst/>
            <a:gdLst/>
            <a:ahLst/>
            <a:cxnLst/>
            <a:rect l="l" t="t" r="r" b="b"/>
            <a:pathLst>
              <a:path w="5779521" h="2120671">
                <a:moveTo>
                  <a:pt x="0" y="0"/>
                </a:moveTo>
                <a:lnTo>
                  <a:pt x="5779521" y="0"/>
                </a:lnTo>
                <a:lnTo>
                  <a:pt x="5779521" y="2120671"/>
                </a:lnTo>
                <a:lnTo>
                  <a:pt x="0" y="2120671"/>
                </a:lnTo>
                <a:lnTo>
                  <a:pt x="0" y="0"/>
                </a:lnTo>
                <a:close/>
              </a:path>
            </a:pathLst>
          </a:custGeom>
          <a:blipFill>
            <a:blip r:embed="rId3"/>
            <a:stretch>
              <a:fillRect t="-13250" b="-13250"/>
            </a:stretch>
          </a:blipFill>
        </p:spPr>
        <p:txBody>
          <a:bodyPr/>
          <a:lstStyle/>
          <a:p>
            <a:endParaRPr lang="ar-SA" dirty="0"/>
          </a:p>
        </p:txBody>
      </p:sp>
      <p:grpSp>
        <p:nvGrpSpPr>
          <p:cNvPr id="8" name="Group 8"/>
          <p:cNvGrpSpPr/>
          <p:nvPr/>
        </p:nvGrpSpPr>
        <p:grpSpPr>
          <a:xfrm rot="16200000" flipH="1">
            <a:off x="743317" y="2154994"/>
            <a:ext cx="2537185" cy="1458626"/>
            <a:chOff x="0" y="0"/>
            <a:chExt cx="1237086" cy="711200"/>
          </a:xfrm>
        </p:grpSpPr>
        <p:sp>
          <p:nvSpPr>
            <p:cNvPr id="9" name="Freeform 9"/>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1D1D1D"/>
            </a:solidFill>
          </p:spPr>
          <p:txBody>
            <a:bodyPr/>
            <a:lstStyle/>
            <a:p>
              <a:endParaRPr lang="ar-SA" dirty="0"/>
            </a:p>
          </p:txBody>
        </p:sp>
        <p:sp>
          <p:nvSpPr>
            <p:cNvPr id="10" name="TextBox 10"/>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11" name="TextBox 11"/>
          <p:cNvSpPr txBox="1"/>
          <p:nvPr/>
        </p:nvSpPr>
        <p:spPr>
          <a:xfrm>
            <a:off x="1557428" y="2522258"/>
            <a:ext cx="1051518" cy="1097242"/>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05        </a:t>
            </a:r>
          </a:p>
        </p:txBody>
      </p:sp>
      <p:sp>
        <p:nvSpPr>
          <p:cNvPr id="12" name="Freeform 12"/>
          <p:cNvSpPr/>
          <p:nvPr/>
        </p:nvSpPr>
        <p:spPr>
          <a:xfrm rot="5400000" flipH="1">
            <a:off x="1222502" y="2862780"/>
            <a:ext cx="2810818" cy="226622"/>
          </a:xfrm>
          <a:custGeom>
            <a:avLst/>
            <a:gdLst/>
            <a:ahLst/>
            <a:cxnLst/>
            <a:rect l="l" t="t" r="r" b="b"/>
            <a:pathLst>
              <a:path w="2810818" h="226622">
                <a:moveTo>
                  <a:pt x="0" y="0"/>
                </a:moveTo>
                <a:lnTo>
                  <a:pt x="2810817" y="0"/>
                </a:lnTo>
                <a:lnTo>
                  <a:pt x="2810817" y="226622"/>
                </a:lnTo>
                <a:lnTo>
                  <a:pt x="0" y="226622"/>
                </a:lnTo>
                <a:lnTo>
                  <a:pt x="0" y="0"/>
                </a:lnTo>
                <a:close/>
              </a:path>
            </a:pathLst>
          </a:custGeom>
          <a:blipFill>
            <a:blip r:embed="rId4"/>
            <a:stretch>
              <a:fillRect t="-100000"/>
            </a:stretch>
          </a:blipFill>
        </p:spPr>
        <p:txBody>
          <a:bodyPr/>
          <a:lstStyle/>
          <a:p>
            <a:endParaRPr lang="ar-SA" dirty="0"/>
          </a:p>
        </p:txBody>
      </p:sp>
      <p:sp>
        <p:nvSpPr>
          <p:cNvPr id="13" name="AutoShape 13"/>
          <p:cNvSpPr/>
          <p:nvPr/>
        </p:nvSpPr>
        <p:spPr>
          <a:xfrm>
            <a:off x="6179440" y="1248971"/>
            <a:ext cx="5995823" cy="47625"/>
          </a:xfrm>
          <a:prstGeom prst="line">
            <a:avLst/>
          </a:prstGeom>
          <a:ln w="47625" cap="rnd">
            <a:solidFill>
              <a:srgbClr val="1D1D1D"/>
            </a:solidFill>
            <a:prstDash val="solid"/>
            <a:headEnd type="none" w="sm" len="sm"/>
            <a:tailEnd type="none" w="sm" len="sm"/>
          </a:ln>
        </p:spPr>
        <p:txBody>
          <a:bodyPr/>
          <a:lstStyle/>
          <a:p>
            <a:endParaRPr lang="ar-SA" dirty="0"/>
          </a:p>
        </p:txBody>
      </p:sp>
      <p:grpSp>
        <p:nvGrpSpPr>
          <p:cNvPr id="14" name="Group 14"/>
          <p:cNvGrpSpPr/>
          <p:nvPr/>
        </p:nvGrpSpPr>
        <p:grpSpPr>
          <a:xfrm>
            <a:off x="12057997" y="1046073"/>
            <a:ext cx="523032" cy="52303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6" name="Group 16"/>
          <p:cNvGrpSpPr/>
          <p:nvPr/>
        </p:nvGrpSpPr>
        <p:grpSpPr>
          <a:xfrm>
            <a:off x="10724518" y="1060361"/>
            <a:ext cx="476237" cy="47623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18" name="Group 18"/>
          <p:cNvGrpSpPr/>
          <p:nvPr/>
        </p:nvGrpSpPr>
        <p:grpSpPr>
          <a:xfrm>
            <a:off x="9250584" y="1060361"/>
            <a:ext cx="472470" cy="472470"/>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0" name="Group 20"/>
          <p:cNvGrpSpPr/>
          <p:nvPr/>
        </p:nvGrpSpPr>
        <p:grpSpPr>
          <a:xfrm>
            <a:off x="7494881" y="1046073"/>
            <a:ext cx="472470" cy="47247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grpSp>
        <p:nvGrpSpPr>
          <p:cNvPr id="22" name="Group 22"/>
          <p:cNvGrpSpPr/>
          <p:nvPr/>
        </p:nvGrpSpPr>
        <p:grpSpPr>
          <a:xfrm>
            <a:off x="5706970" y="1036548"/>
            <a:ext cx="472470" cy="472470"/>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1D1D"/>
            </a:solidFill>
          </p:spPr>
          <p:txBody>
            <a:bodyPr/>
            <a:lstStyle/>
            <a:p>
              <a:endParaRPr lang="ar-SA" dirty="0"/>
            </a:p>
          </p:txBody>
        </p:sp>
      </p:grpSp>
      <p:sp>
        <p:nvSpPr>
          <p:cNvPr id="24" name="Freeform 24"/>
          <p:cNvSpPr/>
          <p:nvPr/>
        </p:nvSpPr>
        <p:spPr>
          <a:xfrm>
            <a:off x="12091261" y="1070226"/>
            <a:ext cx="456506" cy="456506"/>
          </a:xfrm>
          <a:custGeom>
            <a:avLst/>
            <a:gdLst/>
            <a:ahLst/>
            <a:cxnLst/>
            <a:rect l="l" t="t" r="r" b="b"/>
            <a:pathLst>
              <a:path w="456506" h="456506">
                <a:moveTo>
                  <a:pt x="0" y="0"/>
                </a:moveTo>
                <a:lnTo>
                  <a:pt x="456505" y="0"/>
                </a:lnTo>
                <a:lnTo>
                  <a:pt x="456505"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5" name="TextBox 25"/>
          <p:cNvSpPr txBox="1"/>
          <p:nvPr/>
        </p:nvSpPr>
        <p:spPr>
          <a:xfrm>
            <a:off x="2970771" y="1516986"/>
            <a:ext cx="15012429" cy="2635914"/>
          </a:xfrm>
          <a:prstGeom prst="rect">
            <a:avLst/>
          </a:prstGeom>
        </p:spPr>
        <p:txBody>
          <a:bodyPr lIns="0" tIns="0" rIns="0" bIns="0" rtlCol="0" anchor="t">
            <a:spAutoFit/>
          </a:bodyPr>
          <a:lstStyle/>
          <a:p>
            <a:pPr>
              <a:lnSpc>
                <a:spcPts val="7059"/>
              </a:lnSpc>
            </a:pPr>
            <a:r>
              <a:rPr lang="en-US" sz="3900" spc="-78" dirty="0">
                <a:solidFill>
                  <a:srgbClr val="FFFFFF"/>
                </a:solidFill>
              </a:rPr>
              <a:t>The order then shows on the dashboard given to the hotel restaurant, and the person in charge reviews the order and room number and completes the next steps of preparing and delivering the order.</a:t>
            </a:r>
          </a:p>
        </p:txBody>
      </p:sp>
      <p:sp>
        <p:nvSpPr>
          <p:cNvPr id="26" name="Freeform 26"/>
          <p:cNvSpPr/>
          <p:nvPr/>
        </p:nvSpPr>
        <p:spPr>
          <a:xfrm>
            <a:off x="10713652" y="1054055"/>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7" name="Freeform 27"/>
          <p:cNvSpPr/>
          <p:nvPr/>
        </p:nvSpPr>
        <p:spPr>
          <a:xfrm>
            <a:off x="9281801" y="1046073"/>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8" name="Freeform 28"/>
          <p:cNvSpPr/>
          <p:nvPr/>
        </p:nvSpPr>
        <p:spPr>
          <a:xfrm>
            <a:off x="7510845" y="1036548"/>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29" name="Freeform 29"/>
          <p:cNvSpPr/>
          <p:nvPr/>
        </p:nvSpPr>
        <p:spPr>
          <a:xfrm>
            <a:off x="5723925" y="1028700"/>
            <a:ext cx="456506" cy="456506"/>
          </a:xfrm>
          <a:custGeom>
            <a:avLst/>
            <a:gdLst/>
            <a:ahLst/>
            <a:cxnLst/>
            <a:rect l="l" t="t" r="r" b="b"/>
            <a:pathLst>
              <a:path w="456506" h="456506">
                <a:moveTo>
                  <a:pt x="0" y="0"/>
                </a:moveTo>
                <a:lnTo>
                  <a:pt x="456506" y="0"/>
                </a:lnTo>
                <a:lnTo>
                  <a:pt x="456506" y="456506"/>
                </a:lnTo>
                <a:lnTo>
                  <a:pt x="0" y="4565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pic>
        <p:nvPicPr>
          <p:cNvPr id="5" name="صورة 4">
            <a:extLst>
              <a:ext uri="{FF2B5EF4-FFF2-40B4-BE49-F238E27FC236}">
                <a16:creationId xmlns:a16="http://schemas.microsoft.com/office/drawing/2014/main" id="{B9098921-7E3D-508F-A566-B785265DEF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8288000" cy="10287000"/>
          </a:xfrm>
          <a:prstGeom prst="rect">
            <a:avLst/>
          </a:prstGeom>
        </p:spPr>
      </p:pic>
      <p:sp>
        <p:nvSpPr>
          <p:cNvPr id="2" name="Freeform 5">
            <a:extLst>
              <a:ext uri="{FF2B5EF4-FFF2-40B4-BE49-F238E27FC236}">
                <a16:creationId xmlns:a16="http://schemas.microsoft.com/office/drawing/2014/main" id="{F7615B83-18B4-3B31-BD61-36EB92BA9F43}"/>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3">
              <a:extLst>
                <a:ext uri="{96DAC541-7B7A-43D3-8B79-37D633B846F1}">
                  <asvg:svgBlip xmlns:asvg="http://schemas.microsoft.com/office/drawing/2016/SVG/main" r:embed="rId4"/>
                </a:ext>
              </a:extLst>
            </a:blip>
            <a:stretch>
              <a:fillRect t="-3249632"/>
            </a:stretch>
          </a:blipFill>
        </p:spPr>
        <p:txBody>
          <a:bodyPr/>
          <a:lstStyle/>
          <a:p>
            <a:pPr marL="0" algn="r" defTabSz="914400" rtl="1" eaLnBrk="1" latinLnBrk="0" hangingPunct="1"/>
            <a:endParaRPr lang="ar-SA" dirty="0"/>
          </a:p>
        </p:txBody>
      </p:sp>
      <p:sp>
        <p:nvSpPr>
          <p:cNvPr id="7" name="Freeform 10">
            <a:extLst>
              <a:ext uri="{FF2B5EF4-FFF2-40B4-BE49-F238E27FC236}">
                <a16:creationId xmlns:a16="http://schemas.microsoft.com/office/drawing/2014/main" id="{89E2954F-E471-7DB0-D272-B68A193180C1}"/>
              </a:ext>
            </a:extLst>
          </p:cNvPr>
          <p:cNvSpPr/>
          <p:nvPr/>
        </p:nvSpPr>
        <p:spPr>
          <a:xfrm>
            <a:off x="838200" y="190500"/>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5"/>
            <a:stretch>
              <a:fillRect/>
            </a:stretch>
          </a:blipFill>
        </p:spPr>
        <p:txBody>
          <a:bodyPr/>
          <a:lstStyle/>
          <a:p>
            <a:pPr marL="0" algn="r" defTabSz="914400" rtl="1" eaLnBrk="1" latinLnBrk="0" hangingPunct="1"/>
            <a:endParaRPr lang="ar-SA" dirty="0"/>
          </a:p>
        </p:txBody>
      </p:sp>
      <p:sp>
        <p:nvSpPr>
          <p:cNvPr id="10" name="Freeform 10">
            <a:extLst>
              <a:ext uri="{FF2B5EF4-FFF2-40B4-BE49-F238E27FC236}">
                <a16:creationId xmlns:a16="http://schemas.microsoft.com/office/drawing/2014/main" id="{F7B69AAD-28D8-CFA8-3080-2108A3FC59DC}"/>
              </a:ext>
            </a:extLst>
          </p:cNvPr>
          <p:cNvSpPr/>
          <p:nvPr/>
        </p:nvSpPr>
        <p:spPr>
          <a:xfrm>
            <a:off x="8516283" y="469306"/>
            <a:ext cx="8968152" cy="10287001"/>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5">
              <a:alphaModFix amt="3000"/>
            </a:blip>
            <a:stretch>
              <a:fillRect/>
            </a:stretch>
          </a:blipFill>
        </p:spPr>
        <p:txBody>
          <a:bodyPr/>
          <a:lstStyle/>
          <a:p>
            <a:pPr marL="0" algn="r" defTabSz="914400" rtl="1" eaLnBrk="1" latinLnBrk="0" hangingPunct="1"/>
            <a:endParaRPr lang="ar-SA" dirty="0"/>
          </a:p>
        </p:txBody>
      </p:sp>
      <p:sp>
        <p:nvSpPr>
          <p:cNvPr id="8" name="TextBox 3">
            <a:extLst>
              <a:ext uri="{FF2B5EF4-FFF2-40B4-BE49-F238E27FC236}">
                <a16:creationId xmlns:a16="http://schemas.microsoft.com/office/drawing/2014/main" id="{5C8935BA-AB8E-EA40-1078-5A86FDF2A228}"/>
              </a:ext>
            </a:extLst>
          </p:cNvPr>
          <p:cNvSpPr txBox="1"/>
          <p:nvPr/>
        </p:nvSpPr>
        <p:spPr>
          <a:xfrm>
            <a:off x="8839200" y="4305300"/>
            <a:ext cx="7785482" cy="2123658"/>
          </a:xfrm>
          <a:prstGeom prst="rect">
            <a:avLst/>
          </a:prstGeom>
        </p:spPr>
        <p:txBody>
          <a:bodyPr wrap="square" lIns="0" tIns="0" rIns="0" bIns="0" rtlCol="0" anchor="t">
            <a:spAutoFit/>
          </a:bodyPr>
          <a:lstStyle/>
          <a:p>
            <a:pPr marL="0" lvl="0" indent="0" algn="ctr"/>
            <a:r>
              <a:rPr lang="en-US" sz="13800" spc="-139" dirty="0">
                <a:solidFill>
                  <a:srgbClr val="202E39"/>
                </a:solidFill>
                <a:effectLst>
                  <a:outerShdw blurRad="50800" dist="38100" dir="5400000" algn="t" rotWithShape="0">
                    <a:prstClr val="black">
                      <a:alpha val="40000"/>
                    </a:prstClr>
                  </a:outerShdw>
                </a:effectLst>
              </a:rPr>
              <a:t>When?</a:t>
            </a:r>
          </a:p>
        </p:txBody>
      </p:sp>
    </p:spTree>
    <p:extLst>
      <p:ext uri="{BB962C8B-B14F-4D97-AF65-F5344CB8AC3E}">
        <p14:creationId xmlns:p14="http://schemas.microsoft.com/office/powerpoint/2010/main" val="7869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alphaModFix amt="19999"/>
          </a:blip>
          <a:srcRect/>
          <a:stretch>
            <a:fillRect/>
          </a:stretch>
        </p:blipFill>
        <p:spPr>
          <a:xfrm>
            <a:off x="4178527" y="495300"/>
            <a:ext cx="9930946" cy="5586157"/>
          </a:xfrm>
          <a:prstGeom prst="rect">
            <a:avLst/>
          </a:prstGeom>
        </p:spPr>
      </p:pic>
      <p:sp>
        <p:nvSpPr>
          <p:cNvPr id="13" name="Freeform 4">
            <a:hlinkClick r:id="rId5" tooltip="https://www.youtube.com/watch?v=99wufEczuM0"/>
            <a:extLst>
              <a:ext uri="{FF2B5EF4-FFF2-40B4-BE49-F238E27FC236}">
                <a16:creationId xmlns:a16="http://schemas.microsoft.com/office/drawing/2014/main" id="{3BCB6AE8-C3A7-F2F7-7B02-2484BA2C4929}"/>
              </a:ext>
            </a:extLst>
          </p:cNvPr>
          <p:cNvSpPr/>
          <p:nvPr/>
        </p:nvSpPr>
        <p:spPr>
          <a:xfrm rot="-10800000">
            <a:off x="0" y="-114301"/>
            <a:ext cx="18288000" cy="10401301"/>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6">
              <a:extLst>
                <a:ext uri="{96DAC541-7B7A-43D3-8B79-37D633B846F1}">
                  <asvg:svgBlip xmlns:asvg="http://schemas.microsoft.com/office/drawing/2016/SVG/main" r:embed="rId7"/>
                </a:ext>
              </a:extLst>
            </a:blip>
            <a:stretch>
              <a:fillRect t="-40750" b="-40752"/>
            </a:stretch>
          </a:blipFill>
        </p:spPr>
        <p:txBody>
          <a:bodyPr/>
          <a:lstStyle/>
          <a:p>
            <a:pPr marL="0" algn="l" defTabSz="914400" rtl="0" eaLnBrk="1" latinLnBrk="0" hangingPunct="1"/>
            <a:endParaRPr lang="ar-SA" dirty="0"/>
          </a:p>
        </p:txBody>
      </p:sp>
      <p:grpSp>
        <p:nvGrpSpPr>
          <p:cNvPr id="3" name="Group 3"/>
          <p:cNvGrpSpPr/>
          <p:nvPr/>
        </p:nvGrpSpPr>
        <p:grpSpPr>
          <a:xfrm>
            <a:off x="-2936669" y="6241798"/>
            <a:ext cx="7214497" cy="7214497"/>
            <a:chOff x="0" y="0"/>
            <a:chExt cx="9619329" cy="9619329"/>
          </a:xfrm>
        </p:grpSpPr>
      </p:grpSp>
      <p:grpSp>
        <p:nvGrpSpPr>
          <p:cNvPr id="5" name="Group 5"/>
          <p:cNvGrpSpPr/>
          <p:nvPr/>
        </p:nvGrpSpPr>
        <p:grpSpPr>
          <a:xfrm>
            <a:off x="11734800" y="5088260"/>
            <a:ext cx="5918344" cy="2810818"/>
            <a:chOff x="-134484" y="0"/>
            <a:chExt cx="7891125" cy="3747757"/>
          </a:xfrm>
        </p:grpSpPr>
        <p:grpSp>
          <p:nvGrpSpPr>
            <p:cNvPr id="6" name="Group 6"/>
            <p:cNvGrpSpPr/>
            <p:nvPr/>
          </p:nvGrpSpPr>
          <p:grpSpPr>
            <a:xfrm rot="5400000">
              <a:off x="5092767" y="901461"/>
              <a:ext cx="3382913" cy="1944835"/>
              <a:chOff x="0" y="0"/>
              <a:chExt cx="1237086" cy="711200"/>
            </a:xfrm>
          </p:grpSpPr>
          <p:sp>
            <p:nvSpPr>
              <p:cNvPr id="7" name="Freeform 7"/>
              <p:cNvSpPr/>
              <p:nvPr/>
            </p:nvSpPr>
            <p:spPr>
              <a:xfrm>
                <a:off x="78026" y="69507"/>
                <a:ext cx="1081035" cy="641693"/>
              </a:xfrm>
              <a:custGeom>
                <a:avLst/>
                <a:gdLst/>
                <a:ahLst/>
                <a:cxnLst/>
                <a:rect l="l" t="t" r="r" b="b"/>
                <a:pathLst>
                  <a:path w="1081035" h="641693">
                    <a:moveTo>
                      <a:pt x="640640" y="45614"/>
                    </a:moveTo>
                    <a:lnTo>
                      <a:pt x="1058937" y="526572"/>
                    </a:lnTo>
                    <a:cubicBezTo>
                      <a:pt x="1076810" y="547123"/>
                      <a:pt x="1081034" y="576218"/>
                      <a:pt x="1069743" y="601002"/>
                    </a:cubicBezTo>
                    <a:cubicBezTo>
                      <a:pt x="1058452" y="625787"/>
                      <a:pt x="1033726" y="641693"/>
                      <a:pt x="1006491" y="641693"/>
                    </a:cubicBezTo>
                    <a:lnTo>
                      <a:pt x="74543" y="641693"/>
                    </a:lnTo>
                    <a:cubicBezTo>
                      <a:pt x="47308" y="641693"/>
                      <a:pt x="22582" y="625787"/>
                      <a:pt x="11291" y="601002"/>
                    </a:cubicBezTo>
                    <a:cubicBezTo>
                      <a:pt x="0" y="576218"/>
                      <a:pt x="4224" y="547123"/>
                      <a:pt x="22097" y="526572"/>
                    </a:cubicBezTo>
                    <a:lnTo>
                      <a:pt x="440394" y="45614"/>
                    </a:lnTo>
                    <a:cubicBezTo>
                      <a:pt x="465596" y="16637"/>
                      <a:pt x="502115" y="0"/>
                      <a:pt x="540517" y="0"/>
                    </a:cubicBezTo>
                    <a:cubicBezTo>
                      <a:pt x="578919" y="0"/>
                      <a:pt x="615438" y="16637"/>
                      <a:pt x="640640" y="45614"/>
                    </a:cubicBezTo>
                    <a:close/>
                  </a:path>
                </a:pathLst>
              </a:custGeom>
              <a:solidFill>
                <a:srgbClr val="8B775D"/>
              </a:solidFill>
            </p:spPr>
            <p:txBody>
              <a:bodyPr/>
              <a:lstStyle/>
              <a:p>
                <a:endParaRPr lang="ar-SA" dirty="0"/>
              </a:p>
            </p:txBody>
          </p:sp>
          <p:sp>
            <p:nvSpPr>
              <p:cNvPr id="8" name="TextBox 8"/>
              <p:cNvSpPr txBox="1"/>
              <p:nvPr/>
            </p:nvSpPr>
            <p:spPr>
              <a:xfrm>
                <a:off x="127000" y="320675"/>
                <a:ext cx="983086" cy="339725"/>
              </a:xfrm>
              <a:prstGeom prst="rect">
                <a:avLst/>
              </a:prstGeom>
            </p:spPr>
            <p:txBody>
              <a:bodyPr lIns="50800" tIns="50800" rIns="50800" bIns="50800" rtlCol="0" anchor="ctr"/>
              <a:lstStyle/>
              <a:p>
                <a:pPr algn="ctr">
                  <a:lnSpc>
                    <a:spcPts val="2089"/>
                  </a:lnSpc>
                </a:pPr>
                <a:endParaRPr dirty="0"/>
              </a:p>
            </p:txBody>
          </p:sp>
        </p:grpSp>
        <p:sp>
          <p:nvSpPr>
            <p:cNvPr id="9" name="TextBox 9"/>
            <p:cNvSpPr txBox="1"/>
            <p:nvPr/>
          </p:nvSpPr>
          <p:spPr>
            <a:xfrm>
              <a:off x="5685966" y="1530456"/>
              <a:ext cx="1402024" cy="735244"/>
            </a:xfrm>
            <a:prstGeom prst="rect">
              <a:avLst/>
            </a:prstGeom>
          </p:spPr>
          <p:txBody>
            <a:bodyPr lIns="0" tIns="0" rIns="0" bIns="0" rtlCol="0" anchor="t">
              <a:spAutoFit/>
            </a:bodyPr>
            <a:lstStyle/>
            <a:p>
              <a:pPr algn="ctr">
                <a:lnSpc>
                  <a:spcPts val="4286"/>
                </a:lnSpc>
              </a:pPr>
              <a:r>
                <a:rPr lang="en-US" sz="3897" spc="-77" dirty="0">
                  <a:solidFill>
                    <a:srgbClr val="FFFFFF"/>
                  </a:solidFill>
                  <a:latin typeface="Roboto Bold"/>
                </a:rPr>
                <a:t>05        </a:t>
              </a:r>
            </a:p>
          </p:txBody>
        </p:sp>
        <p:sp>
          <p:nvSpPr>
            <p:cNvPr id="10" name="Freeform 10"/>
            <p:cNvSpPr/>
            <p:nvPr/>
          </p:nvSpPr>
          <p:spPr>
            <a:xfrm rot="-5400000">
              <a:off x="4089009" y="1722797"/>
              <a:ext cx="3747757" cy="302163"/>
            </a:xfrm>
            <a:custGeom>
              <a:avLst/>
              <a:gdLst/>
              <a:ahLst/>
              <a:cxnLst/>
              <a:rect l="l" t="t" r="r" b="b"/>
              <a:pathLst>
                <a:path w="3747757" h="302163">
                  <a:moveTo>
                    <a:pt x="0" y="0"/>
                  </a:moveTo>
                  <a:lnTo>
                    <a:pt x="3747757" y="0"/>
                  </a:lnTo>
                  <a:lnTo>
                    <a:pt x="3747757" y="302163"/>
                  </a:lnTo>
                  <a:lnTo>
                    <a:pt x="0" y="302163"/>
                  </a:lnTo>
                  <a:lnTo>
                    <a:pt x="0" y="0"/>
                  </a:lnTo>
                  <a:close/>
                </a:path>
              </a:pathLst>
            </a:custGeom>
            <a:blipFill>
              <a:blip r:embed="rId8"/>
              <a:stretch>
                <a:fillRect t="-100000"/>
              </a:stretch>
            </a:blipFill>
          </p:spPr>
          <p:txBody>
            <a:bodyPr/>
            <a:lstStyle/>
            <a:p>
              <a:endParaRPr lang="ar-SA" dirty="0"/>
            </a:p>
          </p:txBody>
        </p:sp>
        <p:sp>
          <p:nvSpPr>
            <p:cNvPr id="11" name="TextBox 11"/>
            <p:cNvSpPr txBox="1"/>
            <p:nvPr/>
          </p:nvSpPr>
          <p:spPr>
            <a:xfrm>
              <a:off x="-134484" y="1447907"/>
              <a:ext cx="5811806" cy="751317"/>
            </a:xfrm>
            <a:prstGeom prst="rect">
              <a:avLst/>
            </a:prstGeom>
          </p:spPr>
          <p:txBody>
            <a:bodyPr lIns="0" tIns="0" rIns="0" bIns="0" rtlCol="0" anchor="t">
              <a:spAutoFit/>
            </a:bodyPr>
            <a:lstStyle/>
            <a:p>
              <a:pPr algn="ctr" rtl="1">
                <a:lnSpc>
                  <a:spcPts val="4286"/>
                </a:lnSpc>
              </a:pPr>
              <a:r>
                <a:rPr lang="en-US" sz="3897" b="1" spc="-77" dirty="0">
                  <a:solidFill>
                    <a:srgbClr val="1D1D1D"/>
                  </a:solidFill>
                </a:rPr>
                <a:t>Digital Hotel Life Map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4185" y="2075488"/>
            <a:ext cx="17879630" cy="6976444"/>
          </a:xfrm>
          <a:custGeom>
            <a:avLst/>
            <a:gdLst/>
            <a:ahLst/>
            <a:cxnLst/>
            <a:rect l="l" t="t" r="r" b="b"/>
            <a:pathLst>
              <a:path w="17879630" h="6976444">
                <a:moveTo>
                  <a:pt x="0" y="0"/>
                </a:moveTo>
                <a:lnTo>
                  <a:pt x="17879630" y="0"/>
                </a:lnTo>
                <a:lnTo>
                  <a:pt x="17879630" y="6976444"/>
                </a:lnTo>
                <a:lnTo>
                  <a:pt x="0" y="6976444"/>
                </a:lnTo>
                <a:lnTo>
                  <a:pt x="0" y="0"/>
                </a:lnTo>
                <a:close/>
              </a:path>
            </a:pathLst>
          </a:custGeom>
          <a:blipFill>
            <a:blip r:embed="rId2"/>
            <a:stretch>
              <a:fillRect/>
            </a:stretch>
          </a:blipFill>
        </p:spPr>
        <p:txBody>
          <a:bodyPr/>
          <a:lstStyle/>
          <a:p>
            <a:pPr marL="0" algn="r" defTabSz="914400" rtl="1" eaLnBrk="1" latinLnBrk="0" hangingPunct="1"/>
            <a:endParaRPr lang="ar-SA" dirty="0">
              <a:highlight>
                <a:srgbClr val="C0C0C0"/>
              </a:highlight>
            </a:endParaRPr>
          </a:p>
        </p:txBody>
      </p:sp>
      <p:grpSp>
        <p:nvGrpSpPr>
          <p:cNvPr id="3" name="Group 3"/>
          <p:cNvGrpSpPr/>
          <p:nvPr/>
        </p:nvGrpSpPr>
        <p:grpSpPr>
          <a:xfrm>
            <a:off x="1371600" y="2196312"/>
            <a:ext cx="6589398" cy="1101232"/>
            <a:chOff x="0" y="0"/>
            <a:chExt cx="1757147" cy="290036"/>
          </a:xfrm>
        </p:grpSpPr>
        <p:sp>
          <p:nvSpPr>
            <p:cNvPr id="4" name="Freeform 4"/>
            <p:cNvSpPr/>
            <p:nvPr/>
          </p:nvSpPr>
          <p:spPr>
            <a:xfrm>
              <a:off x="0" y="0"/>
              <a:ext cx="1757147" cy="290036"/>
            </a:xfrm>
            <a:custGeom>
              <a:avLst/>
              <a:gdLst/>
              <a:ahLst/>
              <a:cxnLst/>
              <a:rect l="l" t="t" r="r" b="b"/>
              <a:pathLst>
                <a:path w="1757147" h="290036">
                  <a:moveTo>
                    <a:pt x="116042" y="0"/>
                  </a:moveTo>
                  <a:lnTo>
                    <a:pt x="1641105" y="0"/>
                  </a:lnTo>
                  <a:cubicBezTo>
                    <a:pt x="1671882" y="0"/>
                    <a:pt x="1701397" y="12226"/>
                    <a:pt x="1723159" y="33988"/>
                  </a:cubicBezTo>
                  <a:cubicBezTo>
                    <a:pt x="1744921" y="55750"/>
                    <a:pt x="1757147" y="85266"/>
                    <a:pt x="1757147" y="116042"/>
                  </a:cubicBezTo>
                  <a:lnTo>
                    <a:pt x="1757147" y="173995"/>
                  </a:lnTo>
                  <a:cubicBezTo>
                    <a:pt x="1757147" y="204771"/>
                    <a:pt x="1744921" y="234286"/>
                    <a:pt x="1723159" y="256048"/>
                  </a:cubicBezTo>
                  <a:cubicBezTo>
                    <a:pt x="1701397" y="277811"/>
                    <a:pt x="1671882" y="290036"/>
                    <a:pt x="1641105" y="290036"/>
                  </a:cubicBezTo>
                  <a:lnTo>
                    <a:pt x="116042" y="290036"/>
                  </a:lnTo>
                  <a:cubicBezTo>
                    <a:pt x="85266" y="290036"/>
                    <a:pt x="55750" y="277811"/>
                    <a:pt x="33988" y="256048"/>
                  </a:cubicBezTo>
                  <a:cubicBezTo>
                    <a:pt x="12226" y="234286"/>
                    <a:pt x="0" y="204771"/>
                    <a:pt x="0" y="173995"/>
                  </a:cubicBezTo>
                  <a:lnTo>
                    <a:pt x="0" y="116042"/>
                  </a:lnTo>
                  <a:cubicBezTo>
                    <a:pt x="0" y="85266"/>
                    <a:pt x="12226" y="55750"/>
                    <a:pt x="33988" y="33988"/>
                  </a:cubicBezTo>
                  <a:cubicBezTo>
                    <a:pt x="55750" y="12226"/>
                    <a:pt x="85266" y="0"/>
                    <a:pt x="116042" y="0"/>
                  </a:cubicBezTo>
                  <a:close/>
                </a:path>
              </a:pathLst>
            </a:custGeom>
            <a:solidFill>
              <a:srgbClr val="C79B66"/>
            </a:solidFill>
          </p:spPr>
          <p:txBody>
            <a:bodyPr/>
            <a:lstStyle/>
            <a:p>
              <a:endParaRPr lang="ar-SA" dirty="0"/>
            </a:p>
          </p:txBody>
        </p:sp>
        <p:sp>
          <p:nvSpPr>
            <p:cNvPr id="5" name="TextBox 5"/>
            <p:cNvSpPr txBox="1"/>
            <p:nvPr/>
          </p:nvSpPr>
          <p:spPr>
            <a:xfrm>
              <a:off x="0" y="-9525"/>
              <a:ext cx="1757147" cy="299561"/>
            </a:xfrm>
            <a:prstGeom prst="rect">
              <a:avLst/>
            </a:prstGeom>
          </p:spPr>
          <p:txBody>
            <a:bodyPr lIns="50800" tIns="50800" rIns="50800" bIns="50800" rtlCol="0" anchor="ctr"/>
            <a:lstStyle/>
            <a:p>
              <a:pPr algn="ctr">
                <a:lnSpc>
                  <a:spcPts val="2089"/>
                </a:lnSpc>
              </a:pPr>
              <a:endParaRPr dirty="0"/>
            </a:p>
          </p:txBody>
        </p:sp>
      </p:grpSp>
      <p:sp>
        <p:nvSpPr>
          <p:cNvPr id="6" name="Freeform 6"/>
          <p:cNvSpPr/>
          <p:nvPr/>
        </p:nvSpPr>
        <p:spPr>
          <a:xfrm>
            <a:off x="17007510" y="2075488"/>
            <a:ext cx="503580" cy="671440"/>
          </a:xfrm>
          <a:custGeom>
            <a:avLst/>
            <a:gdLst/>
            <a:ahLst/>
            <a:cxnLst/>
            <a:rect l="l" t="t" r="r" b="b"/>
            <a:pathLst>
              <a:path w="503580" h="671440">
                <a:moveTo>
                  <a:pt x="0" y="0"/>
                </a:moveTo>
                <a:lnTo>
                  <a:pt x="503580" y="0"/>
                </a:lnTo>
                <a:lnTo>
                  <a:pt x="503580" y="671440"/>
                </a:lnTo>
                <a:lnTo>
                  <a:pt x="0" y="671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dirty="0"/>
          </a:p>
        </p:txBody>
      </p:sp>
      <p:sp>
        <p:nvSpPr>
          <p:cNvPr id="7" name="Freeform 7"/>
          <p:cNvSpPr/>
          <p:nvPr/>
        </p:nvSpPr>
        <p:spPr>
          <a:xfrm>
            <a:off x="9733250" y="2075488"/>
            <a:ext cx="595240" cy="595240"/>
          </a:xfrm>
          <a:custGeom>
            <a:avLst/>
            <a:gdLst/>
            <a:ahLst/>
            <a:cxnLst/>
            <a:rect l="l" t="t" r="r" b="b"/>
            <a:pathLst>
              <a:path w="595240" h="595240">
                <a:moveTo>
                  <a:pt x="0" y="0"/>
                </a:moveTo>
                <a:lnTo>
                  <a:pt x="595240" y="0"/>
                </a:lnTo>
                <a:lnTo>
                  <a:pt x="595240" y="595240"/>
                </a:lnTo>
                <a:lnTo>
                  <a:pt x="0" y="595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dirty="0"/>
          </a:p>
        </p:txBody>
      </p:sp>
      <p:sp>
        <p:nvSpPr>
          <p:cNvPr id="8" name="Freeform 8"/>
          <p:cNvSpPr/>
          <p:nvPr/>
        </p:nvSpPr>
        <p:spPr>
          <a:xfrm>
            <a:off x="780662" y="4392545"/>
            <a:ext cx="554740" cy="554740"/>
          </a:xfrm>
          <a:custGeom>
            <a:avLst/>
            <a:gdLst/>
            <a:ahLst/>
            <a:cxnLst/>
            <a:rect l="l" t="t" r="r" b="b"/>
            <a:pathLst>
              <a:path w="554740" h="554740">
                <a:moveTo>
                  <a:pt x="0" y="0"/>
                </a:moveTo>
                <a:lnTo>
                  <a:pt x="554740" y="0"/>
                </a:lnTo>
                <a:lnTo>
                  <a:pt x="554740" y="554740"/>
                </a:lnTo>
                <a:lnTo>
                  <a:pt x="0" y="5547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dirty="0"/>
          </a:p>
        </p:txBody>
      </p:sp>
      <p:sp>
        <p:nvSpPr>
          <p:cNvPr id="9" name="Freeform 9"/>
          <p:cNvSpPr/>
          <p:nvPr/>
        </p:nvSpPr>
        <p:spPr>
          <a:xfrm>
            <a:off x="3477220" y="4306060"/>
            <a:ext cx="631700" cy="631700"/>
          </a:xfrm>
          <a:custGeom>
            <a:avLst/>
            <a:gdLst/>
            <a:ahLst/>
            <a:cxnLst/>
            <a:rect l="l" t="t" r="r" b="b"/>
            <a:pathLst>
              <a:path w="631700" h="631700">
                <a:moveTo>
                  <a:pt x="0" y="0"/>
                </a:moveTo>
                <a:lnTo>
                  <a:pt x="631700" y="0"/>
                </a:lnTo>
                <a:lnTo>
                  <a:pt x="631700" y="631700"/>
                </a:lnTo>
                <a:lnTo>
                  <a:pt x="0" y="6317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dirty="0"/>
          </a:p>
        </p:txBody>
      </p:sp>
      <p:sp>
        <p:nvSpPr>
          <p:cNvPr id="10" name="Freeform 10"/>
          <p:cNvSpPr/>
          <p:nvPr/>
        </p:nvSpPr>
        <p:spPr>
          <a:xfrm>
            <a:off x="7490020" y="4383020"/>
            <a:ext cx="554740" cy="554740"/>
          </a:xfrm>
          <a:custGeom>
            <a:avLst/>
            <a:gdLst/>
            <a:ahLst/>
            <a:cxnLst/>
            <a:rect l="l" t="t" r="r" b="b"/>
            <a:pathLst>
              <a:path w="554740" h="554740">
                <a:moveTo>
                  <a:pt x="0" y="0"/>
                </a:moveTo>
                <a:lnTo>
                  <a:pt x="554740" y="0"/>
                </a:lnTo>
                <a:lnTo>
                  <a:pt x="554740" y="554740"/>
                </a:lnTo>
                <a:lnTo>
                  <a:pt x="0" y="5547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dirty="0"/>
          </a:p>
        </p:txBody>
      </p:sp>
      <p:sp>
        <p:nvSpPr>
          <p:cNvPr id="11" name="Freeform 11"/>
          <p:cNvSpPr/>
          <p:nvPr/>
        </p:nvSpPr>
        <p:spPr>
          <a:xfrm>
            <a:off x="11359460" y="4354065"/>
            <a:ext cx="631700" cy="631700"/>
          </a:xfrm>
          <a:custGeom>
            <a:avLst/>
            <a:gdLst/>
            <a:ahLst/>
            <a:cxnLst/>
            <a:rect l="l" t="t" r="r" b="b"/>
            <a:pathLst>
              <a:path w="631700" h="631700">
                <a:moveTo>
                  <a:pt x="0" y="0"/>
                </a:moveTo>
                <a:lnTo>
                  <a:pt x="631700" y="0"/>
                </a:lnTo>
                <a:lnTo>
                  <a:pt x="631700" y="631700"/>
                </a:lnTo>
                <a:lnTo>
                  <a:pt x="0" y="6317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SA" dirty="0"/>
          </a:p>
        </p:txBody>
      </p:sp>
      <p:sp>
        <p:nvSpPr>
          <p:cNvPr id="12" name="Freeform 12"/>
          <p:cNvSpPr/>
          <p:nvPr/>
        </p:nvSpPr>
        <p:spPr>
          <a:xfrm>
            <a:off x="3497377" y="6962764"/>
            <a:ext cx="591385" cy="581036"/>
          </a:xfrm>
          <a:custGeom>
            <a:avLst/>
            <a:gdLst/>
            <a:ahLst/>
            <a:cxnLst/>
            <a:rect l="l" t="t" r="r" b="b"/>
            <a:pathLst>
              <a:path w="591385" h="581036">
                <a:moveTo>
                  <a:pt x="0" y="0"/>
                </a:moveTo>
                <a:lnTo>
                  <a:pt x="591386" y="0"/>
                </a:lnTo>
                <a:lnTo>
                  <a:pt x="591386" y="581036"/>
                </a:lnTo>
                <a:lnTo>
                  <a:pt x="0" y="581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ar-SA" dirty="0"/>
          </a:p>
        </p:txBody>
      </p:sp>
      <p:sp>
        <p:nvSpPr>
          <p:cNvPr id="13" name="Freeform 13"/>
          <p:cNvSpPr/>
          <p:nvPr/>
        </p:nvSpPr>
        <p:spPr>
          <a:xfrm>
            <a:off x="6400128" y="6962764"/>
            <a:ext cx="581036" cy="581036"/>
          </a:xfrm>
          <a:custGeom>
            <a:avLst/>
            <a:gdLst/>
            <a:ahLst/>
            <a:cxnLst/>
            <a:rect l="l" t="t" r="r" b="b"/>
            <a:pathLst>
              <a:path w="581036" h="581036">
                <a:moveTo>
                  <a:pt x="0" y="0"/>
                </a:moveTo>
                <a:lnTo>
                  <a:pt x="581036" y="0"/>
                </a:lnTo>
                <a:lnTo>
                  <a:pt x="581036" y="581036"/>
                </a:lnTo>
                <a:lnTo>
                  <a:pt x="0" y="5810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ar-SA" dirty="0"/>
          </a:p>
        </p:txBody>
      </p:sp>
      <p:sp>
        <p:nvSpPr>
          <p:cNvPr id="14" name="Freeform 14"/>
          <p:cNvSpPr/>
          <p:nvPr/>
        </p:nvSpPr>
        <p:spPr>
          <a:xfrm>
            <a:off x="9733250" y="6672246"/>
            <a:ext cx="581036" cy="581036"/>
          </a:xfrm>
          <a:custGeom>
            <a:avLst/>
            <a:gdLst/>
            <a:ahLst/>
            <a:cxnLst/>
            <a:rect l="l" t="t" r="r" b="b"/>
            <a:pathLst>
              <a:path w="581036" h="581036">
                <a:moveTo>
                  <a:pt x="0" y="0"/>
                </a:moveTo>
                <a:lnTo>
                  <a:pt x="581036" y="0"/>
                </a:lnTo>
                <a:lnTo>
                  <a:pt x="581036" y="581036"/>
                </a:lnTo>
                <a:lnTo>
                  <a:pt x="0" y="5810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ar-SA" dirty="0"/>
          </a:p>
        </p:txBody>
      </p:sp>
      <p:sp>
        <p:nvSpPr>
          <p:cNvPr id="15" name="Freeform 15"/>
          <p:cNvSpPr/>
          <p:nvPr/>
        </p:nvSpPr>
        <p:spPr>
          <a:xfrm>
            <a:off x="12895756" y="6724628"/>
            <a:ext cx="514777" cy="528654"/>
          </a:xfrm>
          <a:custGeom>
            <a:avLst/>
            <a:gdLst/>
            <a:ahLst/>
            <a:cxnLst/>
            <a:rect l="l" t="t" r="r" b="b"/>
            <a:pathLst>
              <a:path w="514777" h="528654">
                <a:moveTo>
                  <a:pt x="0" y="0"/>
                </a:moveTo>
                <a:lnTo>
                  <a:pt x="514777" y="0"/>
                </a:lnTo>
                <a:lnTo>
                  <a:pt x="514777" y="528654"/>
                </a:lnTo>
                <a:lnTo>
                  <a:pt x="0" y="5286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ar-SA" dirty="0"/>
          </a:p>
        </p:txBody>
      </p:sp>
      <p:sp>
        <p:nvSpPr>
          <p:cNvPr id="16" name="TextBox 16"/>
          <p:cNvSpPr txBox="1"/>
          <p:nvPr/>
        </p:nvSpPr>
        <p:spPr>
          <a:xfrm>
            <a:off x="1586832" y="2552531"/>
            <a:ext cx="6054508" cy="468077"/>
          </a:xfrm>
          <a:prstGeom prst="rect">
            <a:avLst/>
          </a:prstGeom>
        </p:spPr>
        <p:txBody>
          <a:bodyPr lIns="0" tIns="0" rIns="0" bIns="0" rtlCol="0" anchor="t">
            <a:spAutoFit/>
          </a:bodyPr>
          <a:lstStyle/>
          <a:p>
            <a:pPr algn="ctr">
              <a:lnSpc>
                <a:spcPts val="3453"/>
              </a:lnSpc>
              <a:spcBef>
                <a:spcPct val="0"/>
              </a:spcBef>
            </a:pPr>
            <a:r>
              <a:rPr lang="en-US" sz="4000" spc="-62" dirty="0">
                <a:solidFill>
                  <a:srgbClr val="FFFFFF"/>
                </a:solidFill>
              </a:rPr>
              <a:t>Digital hotel life map</a:t>
            </a:r>
          </a:p>
        </p:txBody>
      </p:sp>
      <p:sp>
        <p:nvSpPr>
          <p:cNvPr id="60" name="مستطيل 59">
            <a:extLst>
              <a:ext uri="{FF2B5EF4-FFF2-40B4-BE49-F238E27FC236}">
                <a16:creationId xmlns:a16="http://schemas.microsoft.com/office/drawing/2014/main" id="{11C0DFD4-A738-4178-B8EE-4092051154B5}"/>
              </a:ext>
            </a:extLst>
          </p:cNvPr>
          <p:cNvSpPr/>
          <p:nvPr/>
        </p:nvSpPr>
        <p:spPr>
          <a:xfrm>
            <a:off x="14173200" y="3278141"/>
            <a:ext cx="2997205" cy="12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ربع نص 23">
            <a:extLst>
              <a:ext uri="{FF2B5EF4-FFF2-40B4-BE49-F238E27FC236}">
                <a16:creationId xmlns:a16="http://schemas.microsoft.com/office/drawing/2014/main" id="{8BBCFFDB-9A5C-4E92-BB29-A05683F5755F}"/>
              </a:ext>
            </a:extLst>
          </p:cNvPr>
          <p:cNvSpPr txBox="1"/>
          <p:nvPr/>
        </p:nvSpPr>
        <p:spPr>
          <a:xfrm>
            <a:off x="14097000" y="3381335"/>
            <a:ext cx="2847160" cy="369332"/>
          </a:xfrm>
          <a:prstGeom prst="rect">
            <a:avLst/>
          </a:prstGeom>
          <a:noFill/>
        </p:spPr>
        <p:txBody>
          <a:bodyPr wrap="square" rtlCol="1">
            <a:spAutoFit/>
          </a:bodyPr>
          <a:lstStyle/>
          <a:p>
            <a:r>
              <a:rPr lang="en-US" dirty="0"/>
              <a:t>contract preparation</a:t>
            </a:r>
            <a:endParaRPr lang="ar-SA" dirty="0"/>
          </a:p>
        </p:txBody>
      </p:sp>
      <p:sp>
        <p:nvSpPr>
          <p:cNvPr id="25" name="مربع نص 24">
            <a:extLst>
              <a:ext uri="{FF2B5EF4-FFF2-40B4-BE49-F238E27FC236}">
                <a16:creationId xmlns:a16="http://schemas.microsoft.com/office/drawing/2014/main" id="{DCB7C6C9-5B40-4C0F-9C50-3A683BF6F5D3}"/>
              </a:ext>
            </a:extLst>
          </p:cNvPr>
          <p:cNvSpPr txBox="1"/>
          <p:nvPr/>
        </p:nvSpPr>
        <p:spPr>
          <a:xfrm>
            <a:off x="14106144" y="3839319"/>
            <a:ext cx="3917552" cy="646331"/>
          </a:xfrm>
          <a:prstGeom prst="rect">
            <a:avLst/>
          </a:prstGeom>
          <a:noFill/>
        </p:spPr>
        <p:txBody>
          <a:bodyPr wrap="square" rtlCol="1">
            <a:spAutoFit/>
          </a:bodyPr>
          <a:lstStyle/>
          <a:p>
            <a:r>
              <a:rPr lang="en-US" dirty="0"/>
              <a:t>contract signing mechanism – informative</a:t>
            </a:r>
            <a:endParaRPr lang="ar-SA" dirty="0"/>
          </a:p>
        </p:txBody>
      </p:sp>
      <p:sp>
        <p:nvSpPr>
          <p:cNvPr id="61" name="مستطيل 60">
            <a:extLst>
              <a:ext uri="{FF2B5EF4-FFF2-40B4-BE49-F238E27FC236}">
                <a16:creationId xmlns:a16="http://schemas.microsoft.com/office/drawing/2014/main" id="{B1DCEBA8-082E-4EEB-907F-7B072FAF2860}"/>
              </a:ext>
            </a:extLst>
          </p:cNvPr>
          <p:cNvSpPr/>
          <p:nvPr/>
        </p:nvSpPr>
        <p:spPr>
          <a:xfrm>
            <a:off x="12192000" y="4736549"/>
            <a:ext cx="4572000" cy="479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ربع نص 25">
            <a:extLst>
              <a:ext uri="{FF2B5EF4-FFF2-40B4-BE49-F238E27FC236}">
                <a16:creationId xmlns:a16="http://schemas.microsoft.com/office/drawing/2014/main" id="{96953C23-60C3-4921-8816-B0976DAC5D87}"/>
              </a:ext>
            </a:extLst>
          </p:cNvPr>
          <p:cNvSpPr txBox="1"/>
          <p:nvPr/>
        </p:nvSpPr>
        <p:spPr>
          <a:xfrm>
            <a:off x="12139119" y="4705688"/>
            <a:ext cx="4960130" cy="584775"/>
          </a:xfrm>
          <a:prstGeom prst="rect">
            <a:avLst/>
          </a:prstGeom>
          <a:noFill/>
        </p:spPr>
        <p:txBody>
          <a:bodyPr wrap="square" rtlCol="1">
            <a:spAutoFit/>
          </a:bodyPr>
          <a:lstStyle/>
          <a:p>
            <a:r>
              <a:rPr lang="en-US" sz="1600" b="1" dirty="0"/>
              <a:t>Contract is then applied through the presentation of implementation stages of the project</a:t>
            </a:r>
            <a:endParaRPr lang="ar-SA" sz="1600" b="1" dirty="0"/>
          </a:p>
        </p:txBody>
      </p:sp>
      <p:sp>
        <p:nvSpPr>
          <p:cNvPr id="54" name="مستطيل 53">
            <a:extLst>
              <a:ext uri="{FF2B5EF4-FFF2-40B4-BE49-F238E27FC236}">
                <a16:creationId xmlns:a16="http://schemas.microsoft.com/office/drawing/2014/main" id="{6221B308-762E-46A9-9A6D-60B11A9FC6EE}"/>
              </a:ext>
            </a:extLst>
          </p:cNvPr>
          <p:cNvSpPr/>
          <p:nvPr/>
        </p:nvSpPr>
        <p:spPr>
          <a:xfrm>
            <a:off x="11896868" y="7395349"/>
            <a:ext cx="2581132" cy="40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2" name="مستطيل 61">
            <a:extLst>
              <a:ext uri="{FF2B5EF4-FFF2-40B4-BE49-F238E27FC236}">
                <a16:creationId xmlns:a16="http://schemas.microsoft.com/office/drawing/2014/main" id="{6A635E5D-F994-434E-96EF-86153EE2CD78}"/>
              </a:ext>
            </a:extLst>
          </p:cNvPr>
          <p:cNvSpPr/>
          <p:nvPr/>
        </p:nvSpPr>
        <p:spPr>
          <a:xfrm>
            <a:off x="12731088" y="5489735"/>
            <a:ext cx="4642512" cy="1242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ربع نص 26">
            <a:extLst>
              <a:ext uri="{FF2B5EF4-FFF2-40B4-BE49-F238E27FC236}">
                <a16:creationId xmlns:a16="http://schemas.microsoft.com/office/drawing/2014/main" id="{404E1E89-D478-41F8-8E07-903B07EFF044}"/>
              </a:ext>
            </a:extLst>
          </p:cNvPr>
          <p:cNvSpPr txBox="1"/>
          <p:nvPr/>
        </p:nvSpPr>
        <p:spPr>
          <a:xfrm>
            <a:off x="12649200" y="6139510"/>
            <a:ext cx="4861890" cy="646331"/>
          </a:xfrm>
          <a:prstGeom prst="rect">
            <a:avLst/>
          </a:prstGeom>
          <a:noFill/>
        </p:spPr>
        <p:txBody>
          <a:bodyPr wrap="square" rtlCol="1">
            <a:spAutoFit/>
          </a:bodyPr>
          <a:lstStyle/>
          <a:p>
            <a:r>
              <a:rPr lang="en-US" dirty="0"/>
              <a:t>Appointing the person in charge of implementing the project by Activation Company</a:t>
            </a:r>
            <a:endParaRPr lang="ar-SA" dirty="0"/>
          </a:p>
        </p:txBody>
      </p:sp>
      <p:sp>
        <p:nvSpPr>
          <p:cNvPr id="28" name="مربع نص 27">
            <a:extLst>
              <a:ext uri="{FF2B5EF4-FFF2-40B4-BE49-F238E27FC236}">
                <a16:creationId xmlns:a16="http://schemas.microsoft.com/office/drawing/2014/main" id="{B6E33D20-4D51-490C-B5B7-E792C3AE7791}"/>
              </a:ext>
            </a:extLst>
          </p:cNvPr>
          <p:cNvSpPr txBox="1"/>
          <p:nvPr/>
        </p:nvSpPr>
        <p:spPr>
          <a:xfrm>
            <a:off x="12649200" y="5509636"/>
            <a:ext cx="4861890" cy="646331"/>
          </a:xfrm>
          <a:prstGeom prst="rect">
            <a:avLst/>
          </a:prstGeom>
          <a:noFill/>
        </p:spPr>
        <p:txBody>
          <a:bodyPr wrap="square" rtlCol="1">
            <a:spAutoFit/>
          </a:bodyPr>
          <a:lstStyle/>
          <a:p>
            <a:r>
              <a:rPr lang="en-US" dirty="0"/>
              <a:t>prepare a presentation of implementation stages of the project</a:t>
            </a:r>
            <a:endParaRPr lang="ar-SA" dirty="0"/>
          </a:p>
        </p:txBody>
      </p:sp>
      <p:sp>
        <p:nvSpPr>
          <p:cNvPr id="29" name="مربع نص 28">
            <a:extLst>
              <a:ext uri="{FF2B5EF4-FFF2-40B4-BE49-F238E27FC236}">
                <a16:creationId xmlns:a16="http://schemas.microsoft.com/office/drawing/2014/main" id="{823217B8-0BC4-4058-BD36-A687E598065A}"/>
              </a:ext>
            </a:extLst>
          </p:cNvPr>
          <p:cNvSpPr txBox="1"/>
          <p:nvPr/>
        </p:nvSpPr>
        <p:spPr>
          <a:xfrm>
            <a:off x="10802515" y="7303510"/>
            <a:ext cx="4861890" cy="584775"/>
          </a:xfrm>
          <a:prstGeom prst="rect">
            <a:avLst/>
          </a:prstGeom>
          <a:noFill/>
        </p:spPr>
        <p:txBody>
          <a:bodyPr wrap="square" rtlCol="1">
            <a:spAutoFit/>
          </a:bodyPr>
          <a:lstStyle/>
          <a:p>
            <a:pPr algn="ctr"/>
            <a:r>
              <a:rPr lang="en-US" sz="1600" b="1" dirty="0"/>
              <a:t>Continuous developing </a:t>
            </a:r>
          </a:p>
          <a:p>
            <a:pPr algn="ctr"/>
            <a:r>
              <a:rPr lang="en-US" sz="1600" b="1" dirty="0"/>
              <a:t>and improving</a:t>
            </a:r>
            <a:endParaRPr lang="ar-SA" sz="1600" b="1" dirty="0"/>
          </a:p>
        </p:txBody>
      </p:sp>
      <p:sp>
        <p:nvSpPr>
          <p:cNvPr id="17" name="مستطيل 16">
            <a:extLst>
              <a:ext uri="{FF2B5EF4-FFF2-40B4-BE49-F238E27FC236}">
                <a16:creationId xmlns:a16="http://schemas.microsoft.com/office/drawing/2014/main" id="{4913D98D-FB45-4CA4-B437-C709ED069FF6}"/>
              </a:ext>
            </a:extLst>
          </p:cNvPr>
          <p:cNvSpPr/>
          <p:nvPr/>
        </p:nvSpPr>
        <p:spPr>
          <a:xfrm>
            <a:off x="8305800" y="4816946"/>
            <a:ext cx="1937442" cy="374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ربع نص 29">
            <a:extLst>
              <a:ext uri="{FF2B5EF4-FFF2-40B4-BE49-F238E27FC236}">
                <a16:creationId xmlns:a16="http://schemas.microsoft.com/office/drawing/2014/main" id="{B8BDB7F8-D3E8-4824-B6FA-EA63BBCD06F9}"/>
              </a:ext>
            </a:extLst>
          </p:cNvPr>
          <p:cNvSpPr txBox="1"/>
          <p:nvPr/>
        </p:nvSpPr>
        <p:spPr>
          <a:xfrm>
            <a:off x="8145380" y="4705688"/>
            <a:ext cx="2205638" cy="584775"/>
          </a:xfrm>
          <a:prstGeom prst="rect">
            <a:avLst/>
          </a:prstGeom>
          <a:noFill/>
        </p:spPr>
        <p:txBody>
          <a:bodyPr wrap="square" rtlCol="1">
            <a:spAutoFit/>
          </a:bodyPr>
          <a:lstStyle/>
          <a:p>
            <a:pPr algn="ctr"/>
            <a:r>
              <a:rPr lang="en-US" sz="1600" b="1" dirty="0"/>
              <a:t>Collecting and listing of the requirements </a:t>
            </a:r>
            <a:endParaRPr lang="ar-SA" sz="1600" b="1" dirty="0"/>
          </a:p>
        </p:txBody>
      </p:sp>
      <p:sp>
        <p:nvSpPr>
          <p:cNvPr id="18" name="مستطيل 17">
            <a:extLst>
              <a:ext uri="{FF2B5EF4-FFF2-40B4-BE49-F238E27FC236}">
                <a16:creationId xmlns:a16="http://schemas.microsoft.com/office/drawing/2014/main" id="{DBA0B0E2-109D-4E95-B620-780EF3C0DF97}"/>
              </a:ext>
            </a:extLst>
          </p:cNvPr>
          <p:cNvSpPr/>
          <p:nvPr/>
        </p:nvSpPr>
        <p:spPr>
          <a:xfrm>
            <a:off x="4408094" y="4865658"/>
            <a:ext cx="1876666" cy="277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ربع نص 32">
            <a:extLst>
              <a:ext uri="{FF2B5EF4-FFF2-40B4-BE49-F238E27FC236}">
                <a16:creationId xmlns:a16="http://schemas.microsoft.com/office/drawing/2014/main" id="{59CF95B3-17AD-4E60-B241-ED57968E827B}"/>
              </a:ext>
            </a:extLst>
          </p:cNvPr>
          <p:cNvSpPr txBox="1"/>
          <p:nvPr/>
        </p:nvSpPr>
        <p:spPr>
          <a:xfrm>
            <a:off x="4128459" y="4818099"/>
            <a:ext cx="4016921" cy="307777"/>
          </a:xfrm>
          <a:prstGeom prst="rect">
            <a:avLst/>
          </a:prstGeom>
          <a:noFill/>
        </p:spPr>
        <p:txBody>
          <a:bodyPr wrap="square" rtlCol="1">
            <a:spAutoFit/>
          </a:bodyPr>
          <a:lstStyle/>
          <a:p>
            <a:r>
              <a:rPr lang="en-US" sz="1400" b="1" dirty="0"/>
              <a:t>information and images entry</a:t>
            </a:r>
            <a:endParaRPr lang="ar-SA" sz="1400" b="1" dirty="0"/>
          </a:p>
        </p:txBody>
      </p:sp>
      <p:sp>
        <p:nvSpPr>
          <p:cNvPr id="21" name="مستطيل 20">
            <a:extLst>
              <a:ext uri="{FF2B5EF4-FFF2-40B4-BE49-F238E27FC236}">
                <a16:creationId xmlns:a16="http://schemas.microsoft.com/office/drawing/2014/main" id="{B0B4F56F-8DEE-4B5E-9B45-D2FDC14696D7}"/>
              </a:ext>
            </a:extLst>
          </p:cNvPr>
          <p:cNvSpPr/>
          <p:nvPr/>
        </p:nvSpPr>
        <p:spPr>
          <a:xfrm>
            <a:off x="1705140" y="4781104"/>
            <a:ext cx="1497694" cy="397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مربع نص 35">
            <a:extLst>
              <a:ext uri="{FF2B5EF4-FFF2-40B4-BE49-F238E27FC236}">
                <a16:creationId xmlns:a16="http://schemas.microsoft.com/office/drawing/2014/main" id="{000609F1-3863-494D-A21A-258DFD6A0EEF}"/>
              </a:ext>
            </a:extLst>
          </p:cNvPr>
          <p:cNvSpPr txBox="1"/>
          <p:nvPr/>
        </p:nvSpPr>
        <p:spPr>
          <a:xfrm>
            <a:off x="1485314" y="4790642"/>
            <a:ext cx="4016921" cy="323165"/>
          </a:xfrm>
          <a:prstGeom prst="rect">
            <a:avLst/>
          </a:prstGeom>
          <a:noFill/>
        </p:spPr>
        <p:txBody>
          <a:bodyPr wrap="square" rtlCol="1">
            <a:spAutoFit/>
          </a:bodyPr>
          <a:lstStyle/>
          <a:p>
            <a:r>
              <a:rPr lang="en-US" sz="1500" b="1" dirty="0"/>
              <a:t>Technical preparations</a:t>
            </a:r>
            <a:endParaRPr lang="ar-SA" sz="1500" b="1" dirty="0"/>
          </a:p>
        </p:txBody>
      </p:sp>
      <p:sp>
        <p:nvSpPr>
          <p:cNvPr id="44" name="مستطيل 43">
            <a:extLst>
              <a:ext uri="{FF2B5EF4-FFF2-40B4-BE49-F238E27FC236}">
                <a16:creationId xmlns:a16="http://schemas.microsoft.com/office/drawing/2014/main" id="{C7B6AD6C-D96B-4BD6-8918-FB23C509D246}"/>
              </a:ext>
            </a:extLst>
          </p:cNvPr>
          <p:cNvSpPr/>
          <p:nvPr/>
        </p:nvSpPr>
        <p:spPr>
          <a:xfrm>
            <a:off x="2209800" y="5651476"/>
            <a:ext cx="1447800" cy="282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مربع نص 36">
            <a:extLst>
              <a:ext uri="{FF2B5EF4-FFF2-40B4-BE49-F238E27FC236}">
                <a16:creationId xmlns:a16="http://schemas.microsoft.com/office/drawing/2014/main" id="{0F0CF6EF-B890-40AE-A88B-55433982CB9C}"/>
              </a:ext>
            </a:extLst>
          </p:cNvPr>
          <p:cNvSpPr txBox="1"/>
          <p:nvPr/>
        </p:nvSpPr>
        <p:spPr>
          <a:xfrm>
            <a:off x="2083420" y="5567421"/>
            <a:ext cx="4016921" cy="369332"/>
          </a:xfrm>
          <a:prstGeom prst="rect">
            <a:avLst/>
          </a:prstGeom>
          <a:noFill/>
        </p:spPr>
        <p:txBody>
          <a:bodyPr wrap="square" rtlCol="1">
            <a:spAutoFit/>
          </a:bodyPr>
          <a:lstStyle/>
          <a:p>
            <a:r>
              <a:rPr lang="en-US" dirty="0"/>
              <a:t>Stickers printing</a:t>
            </a:r>
            <a:endParaRPr lang="ar-SA" dirty="0"/>
          </a:p>
        </p:txBody>
      </p:sp>
      <p:sp>
        <p:nvSpPr>
          <p:cNvPr id="45" name="مستطيل 44">
            <a:extLst>
              <a:ext uri="{FF2B5EF4-FFF2-40B4-BE49-F238E27FC236}">
                <a16:creationId xmlns:a16="http://schemas.microsoft.com/office/drawing/2014/main" id="{421A9592-CBF0-49B5-9B05-2FE40387E683}"/>
              </a:ext>
            </a:extLst>
          </p:cNvPr>
          <p:cNvSpPr/>
          <p:nvPr/>
        </p:nvSpPr>
        <p:spPr>
          <a:xfrm>
            <a:off x="2225580" y="6139510"/>
            <a:ext cx="1197948" cy="29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مربع نص 37">
            <a:extLst>
              <a:ext uri="{FF2B5EF4-FFF2-40B4-BE49-F238E27FC236}">
                <a16:creationId xmlns:a16="http://schemas.microsoft.com/office/drawing/2014/main" id="{6D825319-A01B-40A8-80B3-33F2B0ECB9DD}"/>
              </a:ext>
            </a:extLst>
          </p:cNvPr>
          <p:cNvSpPr txBox="1"/>
          <p:nvPr/>
        </p:nvSpPr>
        <p:spPr>
          <a:xfrm>
            <a:off x="2092450" y="6052727"/>
            <a:ext cx="4016921" cy="369332"/>
          </a:xfrm>
          <a:prstGeom prst="rect">
            <a:avLst/>
          </a:prstGeom>
          <a:noFill/>
        </p:spPr>
        <p:txBody>
          <a:bodyPr wrap="square" rtlCol="1">
            <a:spAutoFit/>
          </a:bodyPr>
          <a:lstStyle/>
          <a:p>
            <a:r>
              <a:rPr lang="en-US" dirty="0"/>
              <a:t>Other preparations</a:t>
            </a:r>
            <a:endParaRPr lang="ar-SA" dirty="0"/>
          </a:p>
        </p:txBody>
      </p:sp>
      <p:sp>
        <p:nvSpPr>
          <p:cNvPr id="46" name="مستطيل 45">
            <a:extLst>
              <a:ext uri="{FF2B5EF4-FFF2-40B4-BE49-F238E27FC236}">
                <a16:creationId xmlns:a16="http://schemas.microsoft.com/office/drawing/2014/main" id="{027D2B20-CBFD-4BBA-B375-4A98D97EC7A1}"/>
              </a:ext>
            </a:extLst>
          </p:cNvPr>
          <p:cNvSpPr/>
          <p:nvPr/>
        </p:nvSpPr>
        <p:spPr>
          <a:xfrm>
            <a:off x="4897450" y="5627995"/>
            <a:ext cx="2646350" cy="37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4" name="مربع نص 33">
            <a:extLst>
              <a:ext uri="{FF2B5EF4-FFF2-40B4-BE49-F238E27FC236}">
                <a16:creationId xmlns:a16="http://schemas.microsoft.com/office/drawing/2014/main" id="{84BCCEB2-5AC4-48F8-B37C-F6ADD4F46992}"/>
              </a:ext>
            </a:extLst>
          </p:cNvPr>
          <p:cNvSpPr txBox="1"/>
          <p:nvPr/>
        </p:nvSpPr>
        <p:spPr>
          <a:xfrm>
            <a:off x="4713170" y="5431234"/>
            <a:ext cx="3637989" cy="646331"/>
          </a:xfrm>
          <a:prstGeom prst="rect">
            <a:avLst/>
          </a:prstGeom>
          <a:noFill/>
        </p:spPr>
        <p:txBody>
          <a:bodyPr wrap="square" rtlCol="1">
            <a:spAutoFit/>
          </a:bodyPr>
          <a:lstStyle/>
          <a:p>
            <a:r>
              <a:rPr lang="en-US" dirty="0"/>
              <a:t>Information and images entry done by activation company </a:t>
            </a:r>
            <a:endParaRPr lang="ar-SA" dirty="0"/>
          </a:p>
        </p:txBody>
      </p:sp>
      <p:sp>
        <p:nvSpPr>
          <p:cNvPr id="47" name="مستطيل 46">
            <a:extLst>
              <a:ext uri="{FF2B5EF4-FFF2-40B4-BE49-F238E27FC236}">
                <a16:creationId xmlns:a16="http://schemas.microsoft.com/office/drawing/2014/main" id="{FE8F5B96-23D6-418A-A971-B3FEB4ADE590}"/>
              </a:ext>
            </a:extLst>
          </p:cNvPr>
          <p:cNvSpPr/>
          <p:nvPr/>
        </p:nvSpPr>
        <p:spPr>
          <a:xfrm>
            <a:off x="4876800" y="6131224"/>
            <a:ext cx="2209800" cy="314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مربع نص 34">
            <a:extLst>
              <a:ext uri="{FF2B5EF4-FFF2-40B4-BE49-F238E27FC236}">
                <a16:creationId xmlns:a16="http://schemas.microsoft.com/office/drawing/2014/main" id="{4663747D-D10B-4AA7-9685-5AF960C139CB}"/>
              </a:ext>
            </a:extLst>
          </p:cNvPr>
          <p:cNvSpPr txBox="1"/>
          <p:nvPr/>
        </p:nvSpPr>
        <p:spPr>
          <a:xfrm>
            <a:off x="4718136" y="6027106"/>
            <a:ext cx="3211906" cy="646331"/>
          </a:xfrm>
          <a:prstGeom prst="rect">
            <a:avLst/>
          </a:prstGeom>
          <a:noFill/>
        </p:spPr>
        <p:txBody>
          <a:bodyPr wrap="square" rtlCol="1">
            <a:spAutoFit/>
          </a:bodyPr>
          <a:lstStyle/>
          <a:p>
            <a:r>
              <a:rPr lang="en-US" dirty="0"/>
              <a:t>Information and images entry done by the client</a:t>
            </a:r>
            <a:endParaRPr lang="ar-SA" dirty="0"/>
          </a:p>
        </p:txBody>
      </p:sp>
      <p:sp>
        <p:nvSpPr>
          <p:cNvPr id="48" name="مستطيل 47">
            <a:extLst>
              <a:ext uri="{FF2B5EF4-FFF2-40B4-BE49-F238E27FC236}">
                <a16:creationId xmlns:a16="http://schemas.microsoft.com/office/drawing/2014/main" id="{BCAA8CAA-005A-491F-A5DB-B4ADB37D362A}"/>
              </a:ext>
            </a:extLst>
          </p:cNvPr>
          <p:cNvSpPr/>
          <p:nvPr/>
        </p:nvSpPr>
        <p:spPr>
          <a:xfrm>
            <a:off x="4666299" y="7377470"/>
            <a:ext cx="1505901" cy="418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2" name="مربع نص 41">
            <a:extLst>
              <a:ext uri="{FF2B5EF4-FFF2-40B4-BE49-F238E27FC236}">
                <a16:creationId xmlns:a16="http://schemas.microsoft.com/office/drawing/2014/main" id="{3E967B66-D69A-4906-836F-A7E4F4BCC395}"/>
              </a:ext>
            </a:extLst>
          </p:cNvPr>
          <p:cNvSpPr txBox="1"/>
          <p:nvPr/>
        </p:nvSpPr>
        <p:spPr>
          <a:xfrm>
            <a:off x="4464018" y="7375127"/>
            <a:ext cx="4016921" cy="369332"/>
          </a:xfrm>
          <a:prstGeom prst="rect">
            <a:avLst/>
          </a:prstGeom>
          <a:noFill/>
        </p:spPr>
        <p:txBody>
          <a:bodyPr wrap="square" rtlCol="1">
            <a:spAutoFit/>
          </a:bodyPr>
          <a:lstStyle/>
          <a:p>
            <a:r>
              <a:rPr lang="en-US" b="1" dirty="0"/>
              <a:t>Initial submission</a:t>
            </a:r>
            <a:endParaRPr lang="ar-SA" b="1" dirty="0"/>
          </a:p>
        </p:txBody>
      </p:sp>
      <p:sp>
        <p:nvSpPr>
          <p:cNvPr id="49" name="مستطيل 48">
            <a:extLst>
              <a:ext uri="{FF2B5EF4-FFF2-40B4-BE49-F238E27FC236}">
                <a16:creationId xmlns:a16="http://schemas.microsoft.com/office/drawing/2014/main" id="{0B549CBB-FA90-4DFB-84DD-6D88C2B48AE1}"/>
              </a:ext>
            </a:extLst>
          </p:cNvPr>
          <p:cNvSpPr/>
          <p:nvPr/>
        </p:nvSpPr>
        <p:spPr>
          <a:xfrm>
            <a:off x="1705140" y="7375127"/>
            <a:ext cx="1550234" cy="3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9" name="مربع نص 38">
            <a:extLst>
              <a:ext uri="{FF2B5EF4-FFF2-40B4-BE49-F238E27FC236}">
                <a16:creationId xmlns:a16="http://schemas.microsoft.com/office/drawing/2014/main" id="{E4194226-7689-4FDE-9B03-A115CDE77BD1}"/>
              </a:ext>
            </a:extLst>
          </p:cNvPr>
          <p:cNvSpPr txBox="1"/>
          <p:nvPr/>
        </p:nvSpPr>
        <p:spPr>
          <a:xfrm>
            <a:off x="1485314" y="7398210"/>
            <a:ext cx="4016921" cy="323165"/>
          </a:xfrm>
          <a:prstGeom prst="rect">
            <a:avLst/>
          </a:prstGeom>
          <a:noFill/>
        </p:spPr>
        <p:txBody>
          <a:bodyPr wrap="square" rtlCol="1">
            <a:spAutoFit/>
          </a:bodyPr>
          <a:lstStyle/>
          <a:p>
            <a:r>
              <a:rPr lang="en-US" sz="1500" b="1" dirty="0"/>
              <a:t>Training and qualifying</a:t>
            </a:r>
            <a:endParaRPr lang="ar-SA" sz="1500" b="1" dirty="0"/>
          </a:p>
        </p:txBody>
      </p:sp>
      <p:sp>
        <p:nvSpPr>
          <p:cNvPr id="50" name="مستطيل 49">
            <a:extLst>
              <a:ext uri="{FF2B5EF4-FFF2-40B4-BE49-F238E27FC236}">
                <a16:creationId xmlns:a16="http://schemas.microsoft.com/office/drawing/2014/main" id="{CC9BA936-6892-4F80-8982-3A8E6761EE57}"/>
              </a:ext>
            </a:extLst>
          </p:cNvPr>
          <p:cNvSpPr/>
          <p:nvPr/>
        </p:nvSpPr>
        <p:spPr>
          <a:xfrm>
            <a:off x="2225580" y="8211512"/>
            <a:ext cx="1736820" cy="40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0" name="مربع نص 39">
            <a:extLst>
              <a:ext uri="{FF2B5EF4-FFF2-40B4-BE49-F238E27FC236}">
                <a16:creationId xmlns:a16="http://schemas.microsoft.com/office/drawing/2014/main" id="{32AA598C-E99C-462F-8E1F-D62F57896929}"/>
              </a:ext>
            </a:extLst>
          </p:cNvPr>
          <p:cNvSpPr txBox="1"/>
          <p:nvPr/>
        </p:nvSpPr>
        <p:spPr>
          <a:xfrm>
            <a:off x="2077210" y="8156133"/>
            <a:ext cx="4016921" cy="369332"/>
          </a:xfrm>
          <a:prstGeom prst="rect">
            <a:avLst/>
          </a:prstGeom>
          <a:noFill/>
        </p:spPr>
        <p:txBody>
          <a:bodyPr wrap="square" rtlCol="1">
            <a:spAutoFit/>
          </a:bodyPr>
          <a:lstStyle/>
          <a:p>
            <a:r>
              <a:rPr lang="en-US" dirty="0"/>
              <a:t>Preparing training materials </a:t>
            </a:r>
            <a:endParaRPr lang="ar-SA" dirty="0"/>
          </a:p>
        </p:txBody>
      </p:sp>
      <p:sp>
        <p:nvSpPr>
          <p:cNvPr id="51" name="مستطيل 50">
            <a:extLst>
              <a:ext uri="{FF2B5EF4-FFF2-40B4-BE49-F238E27FC236}">
                <a16:creationId xmlns:a16="http://schemas.microsoft.com/office/drawing/2014/main" id="{634CF971-9F9F-42E3-9C3C-3E7CE388421D}"/>
              </a:ext>
            </a:extLst>
          </p:cNvPr>
          <p:cNvSpPr/>
          <p:nvPr/>
        </p:nvSpPr>
        <p:spPr>
          <a:xfrm>
            <a:off x="2189114" y="8656835"/>
            <a:ext cx="1715858"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مربع نص 40">
            <a:extLst>
              <a:ext uri="{FF2B5EF4-FFF2-40B4-BE49-F238E27FC236}">
                <a16:creationId xmlns:a16="http://schemas.microsoft.com/office/drawing/2014/main" id="{7ABC8509-91D7-4179-905D-DA889021F0C1}"/>
              </a:ext>
            </a:extLst>
          </p:cNvPr>
          <p:cNvSpPr txBox="1"/>
          <p:nvPr/>
        </p:nvSpPr>
        <p:spPr>
          <a:xfrm>
            <a:off x="2100459" y="8630086"/>
            <a:ext cx="4016921" cy="369332"/>
          </a:xfrm>
          <a:prstGeom prst="rect">
            <a:avLst/>
          </a:prstGeom>
          <a:noFill/>
        </p:spPr>
        <p:txBody>
          <a:bodyPr wrap="square" rtlCol="1">
            <a:spAutoFit/>
          </a:bodyPr>
          <a:lstStyle/>
          <a:p>
            <a:r>
              <a:rPr lang="en-US" dirty="0"/>
              <a:t>Selecting trainers</a:t>
            </a:r>
            <a:endParaRPr lang="ar-SA" dirty="0"/>
          </a:p>
        </p:txBody>
      </p:sp>
      <p:sp>
        <p:nvSpPr>
          <p:cNvPr id="52" name="مستطيل 51">
            <a:extLst>
              <a:ext uri="{FF2B5EF4-FFF2-40B4-BE49-F238E27FC236}">
                <a16:creationId xmlns:a16="http://schemas.microsoft.com/office/drawing/2014/main" id="{86344562-9413-48F9-9E32-66753B04FED2}"/>
              </a:ext>
            </a:extLst>
          </p:cNvPr>
          <p:cNvSpPr/>
          <p:nvPr/>
        </p:nvSpPr>
        <p:spPr>
          <a:xfrm>
            <a:off x="5215124" y="8208125"/>
            <a:ext cx="282963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bg1"/>
              </a:solidFill>
            </a:endParaRPr>
          </a:p>
        </p:txBody>
      </p:sp>
      <p:sp>
        <p:nvSpPr>
          <p:cNvPr id="43" name="مربع نص 42">
            <a:extLst>
              <a:ext uri="{FF2B5EF4-FFF2-40B4-BE49-F238E27FC236}">
                <a16:creationId xmlns:a16="http://schemas.microsoft.com/office/drawing/2014/main" id="{67FC5951-5199-4528-B344-4464D3F977F0}"/>
              </a:ext>
            </a:extLst>
          </p:cNvPr>
          <p:cNvSpPr txBox="1"/>
          <p:nvPr/>
        </p:nvSpPr>
        <p:spPr>
          <a:xfrm>
            <a:off x="5033286" y="8162229"/>
            <a:ext cx="4016921" cy="369332"/>
          </a:xfrm>
          <a:prstGeom prst="rect">
            <a:avLst/>
          </a:prstGeom>
          <a:noFill/>
        </p:spPr>
        <p:txBody>
          <a:bodyPr wrap="square" rtlCol="1">
            <a:spAutoFit/>
          </a:bodyPr>
          <a:lstStyle/>
          <a:p>
            <a:r>
              <a:rPr lang="en-US" dirty="0"/>
              <a:t>Project submission model – level one</a:t>
            </a:r>
            <a:endParaRPr lang="ar-SA" dirty="0"/>
          </a:p>
        </p:txBody>
      </p:sp>
      <p:sp>
        <p:nvSpPr>
          <p:cNvPr id="53" name="مستطيل 52">
            <a:extLst>
              <a:ext uri="{FF2B5EF4-FFF2-40B4-BE49-F238E27FC236}">
                <a16:creationId xmlns:a16="http://schemas.microsoft.com/office/drawing/2014/main" id="{6C3FC026-3F5B-4635-8B01-4432BDFA3551}"/>
              </a:ext>
            </a:extLst>
          </p:cNvPr>
          <p:cNvSpPr/>
          <p:nvPr/>
        </p:nvSpPr>
        <p:spPr>
          <a:xfrm>
            <a:off x="9142627" y="5651476"/>
            <a:ext cx="2363573" cy="96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ربع نص 30">
            <a:extLst>
              <a:ext uri="{FF2B5EF4-FFF2-40B4-BE49-F238E27FC236}">
                <a16:creationId xmlns:a16="http://schemas.microsoft.com/office/drawing/2014/main" id="{25F4CBA5-9060-4917-BFF8-B0A380BDB822}"/>
              </a:ext>
            </a:extLst>
          </p:cNvPr>
          <p:cNvSpPr txBox="1"/>
          <p:nvPr/>
        </p:nvSpPr>
        <p:spPr>
          <a:xfrm>
            <a:off x="8663218" y="5447358"/>
            <a:ext cx="3178264" cy="1200329"/>
          </a:xfrm>
          <a:prstGeom prst="rect">
            <a:avLst/>
          </a:prstGeom>
          <a:noFill/>
        </p:spPr>
        <p:txBody>
          <a:bodyPr wrap="square" rtlCol="1">
            <a:spAutoFit/>
          </a:bodyPr>
          <a:lstStyle/>
          <a:p>
            <a:r>
              <a:rPr lang="en-US" dirty="0"/>
              <a:t>Prepare a model that includes all requirements that are based on the services picked by the client in the contract</a:t>
            </a:r>
            <a:endParaRPr lang="ar-SA" dirty="0"/>
          </a:p>
        </p:txBody>
      </p:sp>
      <p:sp>
        <p:nvSpPr>
          <p:cNvPr id="55" name="مستطيل 54">
            <a:extLst>
              <a:ext uri="{FF2B5EF4-FFF2-40B4-BE49-F238E27FC236}">
                <a16:creationId xmlns:a16="http://schemas.microsoft.com/office/drawing/2014/main" id="{0692F10C-47C2-4D6E-A1DD-3CA902FCA03C}"/>
              </a:ext>
            </a:extLst>
          </p:cNvPr>
          <p:cNvSpPr/>
          <p:nvPr/>
        </p:nvSpPr>
        <p:spPr>
          <a:xfrm>
            <a:off x="8623969" y="7342430"/>
            <a:ext cx="2654985" cy="506937"/>
          </a:xfrm>
          <a:prstGeom prst="rect">
            <a:avLst/>
          </a:prstGeom>
          <a:solidFill>
            <a:srgbClr val="47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2" name="مربع نص 31">
            <a:extLst>
              <a:ext uri="{FF2B5EF4-FFF2-40B4-BE49-F238E27FC236}">
                <a16:creationId xmlns:a16="http://schemas.microsoft.com/office/drawing/2014/main" id="{588853A7-048D-4059-9FD9-F646DB2AB4F1}"/>
              </a:ext>
            </a:extLst>
          </p:cNvPr>
          <p:cNvSpPr txBox="1"/>
          <p:nvPr/>
        </p:nvSpPr>
        <p:spPr>
          <a:xfrm>
            <a:off x="8603670" y="7375127"/>
            <a:ext cx="3288118" cy="400110"/>
          </a:xfrm>
          <a:prstGeom prst="rect">
            <a:avLst/>
          </a:prstGeom>
          <a:noFill/>
        </p:spPr>
        <p:txBody>
          <a:bodyPr wrap="square" rtlCol="1">
            <a:spAutoFit/>
          </a:bodyPr>
          <a:lstStyle/>
          <a:p>
            <a:r>
              <a:rPr lang="en-US" sz="2000" b="1" dirty="0">
                <a:solidFill>
                  <a:schemeClr val="bg1"/>
                </a:solidFill>
              </a:rPr>
              <a:t>Project final submission</a:t>
            </a:r>
            <a:endParaRPr lang="ar-SA" sz="2000" b="1" dirty="0">
              <a:solidFill>
                <a:schemeClr val="bg1"/>
              </a:solidFill>
            </a:endParaRPr>
          </a:p>
        </p:txBody>
      </p:sp>
      <p:sp>
        <p:nvSpPr>
          <p:cNvPr id="56" name="مستطيل 55">
            <a:extLst>
              <a:ext uri="{FF2B5EF4-FFF2-40B4-BE49-F238E27FC236}">
                <a16:creationId xmlns:a16="http://schemas.microsoft.com/office/drawing/2014/main" id="{89A25B92-03D1-4CBF-B179-10FC7B2B8BE6}"/>
              </a:ext>
            </a:extLst>
          </p:cNvPr>
          <p:cNvSpPr/>
          <p:nvPr/>
        </p:nvSpPr>
        <p:spPr>
          <a:xfrm>
            <a:off x="8763000" y="2547647"/>
            <a:ext cx="650592"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ربع نص 18">
            <a:extLst>
              <a:ext uri="{FF2B5EF4-FFF2-40B4-BE49-F238E27FC236}">
                <a16:creationId xmlns:a16="http://schemas.microsoft.com/office/drawing/2014/main" id="{164FD01F-BD76-43EF-BB52-97EFCBB65C9F}"/>
              </a:ext>
            </a:extLst>
          </p:cNvPr>
          <p:cNvSpPr txBox="1"/>
          <p:nvPr/>
        </p:nvSpPr>
        <p:spPr>
          <a:xfrm>
            <a:off x="8665180" y="2516095"/>
            <a:ext cx="1110166" cy="461665"/>
          </a:xfrm>
          <a:prstGeom prst="rect">
            <a:avLst/>
          </a:prstGeom>
          <a:noFill/>
        </p:spPr>
        <p:txBody>
          <a:bodyPr wrap="square" rtlCol="1">
            <a:spAutoFit/>
          </a:bodyPr>
          <a:lstStyle/>
          <a:p>
            <a:r>
              <a:rPr lang="en-US" sz="2400" b="1" dirty="0"/>
              <a:t>offer</a:t>
            </a:r>
            <a:endParaRPr lang="ar-SA" sz="2400" b="1" dirty="0"/>
          </a:p>
        </p:txBody>
      </p:sp>
      <p:sp>
        <p:nvSpPr>
          <p:cNvPr id="57" name="مستطيل 56">
            <a:extLst>
              <a:ext uri="{FF2B5EF4-FFF2-40B4-BE49-F238E27FC236}">
                <a16:creationId xmlns:a16="http://schemas.microsoft.com/office/drawing/2014/main" id="{DEBE2B9F-AC16-4439-9BF3-ACA65B6FB432}"/>
              </a:ext>
            </a:extLst>
          </p:cNvPr>
          <p:cNvSpPr/>
          <p:nvPr/>
        </p:nvSpPr>
        <p:spPr>
          <a:xfrm>
            <a:off x="9248199" y="3369518"/>
            <a:ext cx="1419801" cy="31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ربع نص 19">
            <a:extLst>
              <a:ext uri="{FF2B5EF4-FFF2-40B4-BE49-F238E27FC236}">
                <a16:creationId xmlns:a16="http://schemas.microsoft.com/office/drawing/2014/main" id="{46B308D8-26A2-4EB0-80C3-11D245320002}"/>
              </a:ext>
            </a:extLst>
          </p:cNvPr>
          <p:cNvSpPr txBox="1"/>
          <p:nvPr/>
        </p:nvSpPr>
        <p:spPr>
          <a:xfrm>
            <a:off x="9117896" y="3318457"/>
            <a:ext cx="2847160" cy="369332"/>
          </a:xfrm>
          <a:prstGeom prst="rect">
            <a:avLst/>
          </a:prstGeom>
          <a:noFill/>
        </p:spPr>
        <p:txBody>
          <a:bodyPr wrap="square" rtlCol="1">
            <a:spAutoFit/>
          </a:bodyPr>
          <a:lstStyle/>
          <a:p>
            <a:r>
              <a:rPr lang="en-US" dirty="0"/>
              <a:t>Number of kinds of services</a:t>
            </a:r>
            <a:endParaRPr lang="ar-SA" dirty="0"/>
          </a:p>
        </p:txBody>
      </p:sp>
      <p:sp>
        <p:nvSpPr>
          <p:cNvPr id="58" name="مستطيل 57">
            <a:extLst>
              <a:ext uri="{FF2B5EF4-FFF2-40B4-BE49-F238E27FC236}">
                <a16:creationId xmlns:a16="http://schemas.microsoft.com/office/drawing/2014/main" id="{17E7222E-1B75-4623-A65A-C019CDCB6E6F}"/>
              </a:ext>
            </a:extLst>
          </p:cNvPr>
          <p:cNvSpPr/>
          <p:nvPr/>
        </p:nvSpPr>
        <p:spPr>
          <a:xfrm>
            <a:off x="9248199" y="3851806"/>
            <a:ext cx="3709146" cy="341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ربع نص 21">
            <a:extLst>
              <a:ext uri="{FF2B5EF4-FFF2-40B4-BE49-F238E27FC236}">
                <a16:creationId xmlns:a16="http://schemas.microsoft.com/office/drawing/2014/main" id="{CBD47893-D323-4F04-BBB0-CE3F1D0C3116}"/>
              </a:ext>
            </a:extLst>
          </p:cNvPr>
          <p:cNvSpPr txBox="1"/>
          <p:nvPr/>
        </p:nvSpPr>
        <p:spPr>
          <a:xfrm>
            <a:off x="9130415" y="3675960"/>
            <a:ext cx="3983440" cy="646331"/>
          </a:xfrm>
          <a:prstGeom prst="rect">
            <a:avLst/>
          </a:prstGeom>
          <a:noFill/>
        </p:spPr>
        <p:txBody>
          <a:bodyPr wrap="square" rtlCol="1">
            <a:spAutoFit/>
          </a:bodyPr>
          <a:lstStyle/>
          <a:p>
            <a:r>
              <a:rPr lang="en-US" dirty="0"/>
              <a:t>Presenting an offer to the client based on the chosen services</a:t>
            </a:r>
            <a:endParaRPr lang="ar-SA" dirty="0"/>
          </a:p>
        </p:txBody>
      </p:sp>
      <p:sp>
        <p:nvSpPr>
          <p:cNvPr id="59" name="مستطيل 58">
            <a:extLst>
              <a:ext uri="{FF2B5EF4-FFF2-40B4-BE49-F238E27FC236}">
                <a16:creationId xmlns:a16="http://schemas.microsoft.com/office/drawing/2014/main" id="{9602AF64-4237-4930-8C36-3EB6E7589A3D}"/>
              </a:ext>
            </a:extLst>
          </p:cNvPr>
          <p:cNvSpPr/>
          <p:nvPr/>
        </p:nvSpPr>
        <p:spPr>
          <a:xfrm>
            <a:off x="13639800" y="2547647"/>
            <a:ext cx="3124200" cy="4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ربع نص 22">
            <a:extLst>
              <a:ext uri="{FF2B5EF4-FFF2-40B4-BE49-F238E27FC236}">
                <a16:creationId xmlns:a16="http://schemas.microsoft.com/office/drawing/2014/main" id="{069257FF-13D8-4BBD-8D67-C47E4DABBCDF}"/>
              </a:ext>
            </a:extLst>
          </p:cNvPr>
          <p:cNvSpPr txBox="1"/>
          <p:nvPr/>
        </p:nvSpPr>
        <p:spPr>
          <a:xfrm>
            <a:off x="13202980" y="2458253"/>
            <a:ext cx="4038600" cy="584775"/>
          </a:xfrm>
          <a:prstGeom prst="rect">
            <a:avLst/>
          </a:prstGeom>
          <a:noFill/>
        </p:spPr>
        <p:txBody>
          <a:bodyPr wrap="square" rtlCol="1">
            <a:spAutoFit/>
          </a:bodyPr>
          <a:lstStyle/>
          <a:p>
            <a:pPr algn="ctr"/>
            <a:r>
              <a:rPr lang="en-US" sz="1600" b="1" dirty="0"/>
              <a:t>Accepting the offer and</a:t>
            </a:r>
          </a:p>
          <a:p>
            <a:pPr algn="ctr"/>
            <a:r>
              <a:rPr lang="en-US" sz="1600" b="1" dirty="0"/>
              <a:t>signing the contract</a:t>
            </a:r>
            <a:endParaRPr lang="ar-SA" sz="16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صورة 24" descr="صورة تحتوي على نص, لقطة شاشة, العلامة التجارية, شعار&#10;&#10;تم إنشاء الوصف تلقائياً">
            <a:extLst>
              <a:ext uri="{FF2B5EF4-FFF2-40B4-BE49-F238E27FC236}">
                <a16:creationId xmlns:a16="http://schemas.microsoft.com/office/drawing/2014/main" id="{C4C1DE63-B4CF-D10D-1D56-8F8FA5508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Picture 8"/>
          <p:cNvPicPr>
            <a:picLocks noChangeAspect="1"/>
          </p:cNvPicPr>
          <p:nvPr/>
        </p:nvPicPr>
        <p:blipFill>
          <a:blip r:embed="rId3"/>
          <a:srcRect t="29030" r="28336"/>
          <a:stretch>
            <a:fillRect/>
          </a:stretch>
        </p:blipFill>
        <p:spPr>
          <a:xfrm>
            <a:off x="2059414" y="1244654"/>
            <a:ext cx="4508403" cy="914792"/>
          </a:xfrm>
          <a:prstGeom prst="rect">
            <a:avLst/>
          </a:prstGeom>
        </p:spPr>
      </p:pic>
      <p:sp>
        <p:nvSpPr>
          <p:cNvPr id="12" name="TextBox 12"/>
          <p:cNvSpPr txBox="1"/>
          <p:nvPr/>
        </p:nvSpPr>
        <p:spPr>
          <a:xfrm>
            <a:off x="2893873" y="1420306"/>
            <a:ext cx="2839484" cy="563488"/>
          </a:xfrm>
          <a:prstGeom prst="rect">
            <a:avLst/>
          </a:prstGeom>
        </p:spPr>
        <p:txBody>
          <a:bodyPr wrap="square" lIns="0" tIns="0" rIns="0" bIns="0" rtlCol="0" anchor="t">
            <a:spAutoFit/>
          </a:bodyPr>
          <a:lstStyle/>
          <a:p>
            <a:pPr algn="ctr">
              <a:lnSpc>
                <a:spcPts val="4286"/>
              </a:lnSpc>
            </a:pPr>
            <a:r>
              <a:rPr lang="en-US" sz="3897" b="1" spc="-77" dirty="0">
                <a:solidFill>
                  <a:srgbClr val="1D1D1D"/>
                </a:solidFill>
              </a:rPr>
              <a:t>Our sponsors</a:t>
            </a:r>
          </a:p>
        </p:txBody>
      </p:sp>
      <p:grpSp>
        <p:nvGrpSpPr>
          <p:cNvPr id="17" name="Group 6">
            <a:extLst>
              <a:ext uri="{FF2B5EF4-FFF2-40B4-BE49-F238E27FC236}">
                <a16:creationId xmlns:a16="http://schemas.microsoft.com/office/drawing/2014/main" id="{DA7F892B-3983-CA8C-C2C4-AE047C418E91}"/>
              </a:ext>
            </a:extLst>
          </p:cNvPr>
          <p:cNvGrpSpPr/>
          <p:nvPr/>
        </p:nvGrpSpPr>
        <p:grpSpPr>
          <a:xfrm>
            <a:off x="15697200" y="-845334"/>
            <a:ext cx="1668188" cy="2345328"/>
            <a:chOff x="0" y="0"/>
            <a:chExt cx="3090352" cy="3796829"/>
          </a:xfrm>
        </p:grpSpPr>
        <p:grpSp>
          <p:nvGrpSpPr>
            <p:cNvPr id="18" name="Group 7">
              <a:extLst>
                <a:ext uri="{FF2B5EF4-FFF2-40B4-BE49-F238E27FC236}">
                  <a16:creationId xmlns:a16="http://schemas.microsoft.com/office/drawing/2014/main" id="{818597B3-F33D-4CCD-43BD-609869EC9293}"/>
                </a:ext>
              </a:extLst>
            </p:cNvPr>
            <p:cNvGrpSpPr/>
            <p:nvPr/>
          </p:nvGrpSpPr>
          <p:grpSpPr>
            <a:xfrm>
              <a:off x="0" y="0"/>
              <a:ext cx="3090352" cy="3631033"/>
              <a:chOff x="0" y="0"/>
              <a:chExt cx="610440" cy="717241"/>
            </a:xfrm>
          </p:grpSpPr>
          <p:sp>
            <p:nvSpPr>
              <p:cNvPr id="20" name="Freeform 8">
                <a:extLst>
                  <a:ext uri="{FF2B5EF4-FFF2-40B4-BE49-F238E27FC236}">
                    <a16:creationId xmlns:a16="http://schemas.microsoft.com/office/drawing/2014/main" id="{2BB87DB1-BA66-506A-0DBE-C501F261C80C}"/>
                  </a:ext>
                </a:extLst>
              </p:cNvPr>
              <p:cNvSpPr/>
              <p:nvPr/>
            </p:nvSpPr>
            <p:spPr>
              <a:xfrm>
                <a:off x="0" y="0"/>
                <a:ext cx="610440" cy="717241"/>
              </a:xfrm>
              <a:custGeom>
                <a:avLst/>
                <a:gdLst/>
                <a:ahLst/>
                <a:cxnLst/>
                <a:rect l="l" t="t" r="r" b="b"/>
                <a:pathLst>
                  <a:path w="610440" h="717241">
                    <a:moveTo>
                      <a:pt x="170353" y="0"/>
                    </a:moveTo>
                    <a:lnTo>
                      <a:pt x="440087" y="0"/>
                    </a:lnTo>
                    <a:cubicBezTo>
                      <a:pt x="534170" y="0"/>
                      <a:pt x="610440" y="76270"/>
                      <a:pt x="610440" y="170353"/>
                    </a:cubicBezTo>
                    <a:lnTo>
                      <a:pt x="610440" y="546888"/>
                    </a:lnTo>
                    <a:cubicBezTo>
                      <a:pt x="610440" y="640971"/>
                      <a:pt x="534170" y="717241"/>
                      <a:pt x="440087" y="717241"/>
                    </a:cubicBezTo>
                    <a:lnTo>
                      <a:pt x="170353" y="717241"/>
                    </a:lnTo>
                    <a:cubicBezTo>
                      <a:pt x="76270" y="717241"/>
                      <a:pt x="0" y="640971"/>
                      <a:pt x="0" y="546888"/>
                    </a:cubicBezTo>
                    <a:lnTo>
                      <a:pt x="0" y="170353"/>
                    </a:lnTo>
                    <a:cubicBezTo>
                      <a:pt x="0" y="76270"/>
                      <a:pt x="76270" y="0"/>
                      <a:pt x="170353" y="0"/>
                    </a:cubicBezTo>
                    <a:close/>
                  </a:path>
                </a:pathLst>
              </a:custGeom>
              <a:solidFill>
                <a:srgbClr val="F8F9F9"/>
              </a:solidFill>
            </p:spPr>
            <p:txBody>
              <a:bodyPr/>
              <a:lstStyle/>
              <a:p>
                <a:endParaRPr lang="ar-SA" dirty="0"/>
              </a:p>
            </p:txBody>
          </p:sp>
          <p:sp>
            <p:nvSpPr>
              <p:cNvPr id="21" name="TextBox 9">
                <a:extLst>
                  <a:ext uri="{FF2B5EF4-FFF2-40B4-BE49-F238E27FC236}">
                    <a16:creationId xmlns:a16="http://schemas.microsoft.com/office/drawing/2014/main" id="{A19E96ED-D5B2-88D7-B838-6485A04CB53D}"/>
                  </a:ext>
                </a:extLst>
              </p:cNvPr>
              <p:cNvSpPr txBox="1"/>
              <p:nvPr/>
            </p:nvSpPr>
            <p:spPr>
              <a:xfrm>
                <a:off x="0" y="-9525"/>
                <a:ext cx="610440" cy="726766"/>
              </a:xfrm>
              <a:prstGeom prst="rect">
                <a:avLst/>
              </a:prstGeom>
            </p:spPr>
            <p:txBody>
              <a:bodyPr lIns="50800" tIns="50800" rIns="50800" bIns="50800" rtlCol="0" anchor="ctr"/>
              <a:lstStyle/>
              <a:p>
                <a:pPr algn="ctr">
                  <a:lnSpc>
                    <a:spcPts val="2089"/>
                  </a:lnSpc>
                </a:pPr>
                <a:endParaRPr dirty="0"/>
              </a:p>
            </p:txBody>
          </p:sp>
        </p:grpSp>
        <p:sp>
          <p:nvSpPr>
            <p:cNvPr id="19" name="Freeform 10">
              <a:extLst>
                <a:ext uri="{FF2B5EF4-FFF2-40B4-BE49-F238E27FC236}">
                  <a16:creationId xmlns:a16="http://schemas.microsoft.com/office/drawing/2014/main" id="{CA7DA285-33D8-A635-8BCC-4B21362ABAB2}"/>
                </a:ext>
              </a:extLst>
            </p:cNvPr>
            <p:cNvSpPr/>
            <p:nvPr/>
          </p:nvSpPr>
          <p:spPr>
            <a:xfrm>
              <a:off x="195637" y="971555"/>
              <a:ext cx="2818515" cy="2825274"/>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4"/>
              <a:stretch>
                <a:fillRect/>
              </a:stretch>
            </a:blipFill>
          </p:spPr>
          <p:txBody>
            <a:bodyPr/>
            <a:lstStyle/>
            <a:p>
              <a:pPr marL="0" algn="r" defTabSz="914400" rtl="1" eaLnBrk="1" latinLnBrk="0" hangingPunct="1"/>
              <a:endParaRPr lang="ar-SA" dirty="0"/>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شخص, يد&#10;&#10;تم إنشاء الوصف تلقائياً">
            <a:extLst>
              <a:ext uri="{FF2B5EF4-FFF2-40B4-BE49-F238E27FC236}">
                <a16:creationId xmlns:a16="http://schemas.microsoft.com/office/drawing/2014/main" id="{B3CF67AE-E5B2-98A8-B5C9-D3B645460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8">
            <a:extLst>
              <a:ext uri="{FF2B5EF4-FFF2-40B4-BE49-F238E27FC236}">
                <a16:creationId xmlns:a16="http://schemas.microsoft.com/office/drawing/2014/main" id="{D110DE13-116B-6960-7169-99AB0645F2F3}"/>
              </a:ext>
            </a:extLst>
          </p:cNvPr>
          <p:cNvPicPr>
            <a:picLocks noChangeAspect="1"/>
          </p:cNvPicPr>
          <p:nvPr/>
        </p:nvPicPr>
        <p:blipFill>
          <a:blip r:embed="rId3"/>
          <a:srcRect t="29030" r="28336"/>
          <a:stretch>
            <a:fillRect/>
          </a:stretch>
        </p:blipFill>
        <p:spPr>
          <a:xfrm>
            <a:off x="632765" y="1215970"/>
            <a:ext cx="4508403" cy="914792"/>
          </a:xfrm>
          <a:prstGeom prst="rect">
            <a:avLst/>
          </a:prstGeom>
        </p:spPr>
      </p:pic>
      <p:sp>
        <p:nvSpPr>
          <p:cNvPr id="5" name="TextBox 12">
            <a:extLst>
              <a:ext uri="{FF2B5EF4-FFF2-40B4-BE49-F238E27FC236}">
                <a16:creationId xmlns:a16="http://schemas.microsoft.com/office/drawing/2014/main" id="{8263CD13-2808-EEE5-208E-10FF6B8DBF22}"/>
              </a:ext>
            </a:extLst>
          </p:cNvPr>
          <p:cNvSpPr txBox="1"/>
          <p:nvPr/>
        </p:nvSpPr>
        <p:spPr>
          <a:xfrm>
            <a:off x="304800" y="1391622"/>
            <a:ext cx="5164335" cy="563488"/>
          </a:xfrm>
          <a:prstGeom prst="rect">
            <a:avLst/>
          </a:prstGeom>
        </p:spPr>
        <p:txBody>
          <a:bodyPr lIns="0" tIns="0" rIns="0" bIns="0" rtlCol="0" anchor="t">
            <a:spAutoFit/>
          </a:bodyPr>
          <a:lstStyle/>
          <a:p>
            <a:pPr algn="ctr">
              <a:lnSpc>
                <a:spcPts val="4286"/>
              </a:lnSpc>
            </a:pPr>
            <a:r>
              <a:rPr lang="en-US" sz="3897" b="1" spc="-77" dirty="0">
                <a:solidFill>
                  <a:srgbClr val="1D1D1D"/>
                </a:solidFill>
              </a:rPr>
              <a:t>Our clients</a:t>
            </a:r>
          </a:p>
        </p:txBody>
      </p:sp>
      <p:grpSp>
        <p:nvGrpSpPr>
          <p:cNvPr id="6" name="Group 6">
            <a:extLst>
              <a:ext uri="{FF2B5EF4-FFF2-40B4-BE49-F238E27FC236}">
                <a16:creationId xmlns:a16="http://schemas.microsoft.com/office/drawing/2014/main" id="{1249F188-BE6F-7B93-A42F-B76F28E03792}"/>
              </a:ext>
            </a:extLst>
          </p:cNvPr>
          <p:cNvGrpSpPr/>
          <p:nvPr/>
        </p:nvGrpSpPr>
        <p:grpSpPr>
          <a:xfrm>
            <a:off x="15638737" y="-671962"/>
            <a:ext cx="1668188" cy="2345328"/>
            <a:chOff x="0" y="0"/>
            <a:chExt cx="3090352" cy="3796829"/>
          </a:xfrm>
        </p:grpSpPr>
        <p:grpSp>
          <p:nvGrpSpPr>
            <p:cNvPr id="7" name="Group 7">
              <a:extLst>
                <a:ext uri="{FF2B5EF4-FFF2-40B4-BE49-F238E27FC236}">
                  <a16:creationId xmlns:a16="http://schemas.microsoft.com/office/drawing/2014/main" id="{B8BE6C75-B7C4-A3AB-CBAD-A11C55131AD7}"/>
                </a:ext>
              </a:extLst>
            </p:cNvPr>
            <p:cNvGrpSpPr/>
            <p:nvPr/>
          </p:nvGrpSpPr>
          <p:grpSpPr>
            <a:xfrm>
              <a:off x="0" y="0"/>
              <a:ext cx="3090352" cy="3631033"/>
              <a:chOff x="0" y="0"/>
              <a:chExt cx="610440" cy="717241"/>
            </a:xfrm>
          </p:grpSpPr>
          <p:sp>
            <p:nvSpPr>
              <p:cNvPr id="9" name="Freeform 8">
                <a:extLst>
                  <a:ext uri="{FF2B5EF4-FFF2-40B4-BE49-F238E27FC236}">
                    <a16:creationId xmlns:a16="http://schemas.microsoft.com/office/drawing/2014/main" id="{69D71848-BC46-EAC9-AE59-B25B20791F19}"/>
                  </a:ext>
                </a:extLst>
              </p:cNvPr>
              <p:cNvSpPr/>
              <p:nvPr/>
            </p:nvSpPr>
            <p:spPr>
              <a:xfrm>
                <a:off x="0" y="0"/>
                <a:ext cx="610440" cy="717241"/>
              </a:xfrm>
              <a:custGeom>
                <a:avLst/>
                <a:gdLst/>
                <a:ahLst/>
                <a:cxnLst/>
                <a:rect l="l" t="t" r="r" b="b"/>
                <a:pathLst>
                  <a:path w="610440" h="717241">
                    <a:moveTo>
                      <a:pt x="170353" y="0"/>
                    </a:moveTo>
                    <a:lnTo>
                      <a:pt x="440087" y="0"/>
                    </a:lnTo>
                    <a:cubicBezTo>
                      <a:pt x="534170" y="0"/>
                      <a:pt x="610440" y="76270"/>
                      <a:pt x="610440" y="170353"/>
                    </a:cubicBezTo>
                    <a:lnTo>
                      <a:pt x="610440" y="546888"/>
                    </a:lnTo>
                    <a:cubicBezTo>
                      <a:pt x="610440" y="640971"/>
                      <a:pt x="534170" y="717241"/>
                      <a:pt x="440087" y="717241"/>
                    </a:cubicBezTo>
                    <a:lnTo>
                      <a:pt x="170353" y="717241"/>
                    </a:lnTo>
                    <a:cubicBezTo>
                      <a:pt x="76270" y="717241"/>
                      <a:pt x="0" y="640971"/>
                      <a:pt x="0" y="546888"/>
                    </a:cubicBezTo>
                    <a:lnTo>
                      <a:pt x="0" y="170353"/>
                    </a:lnTo>
                    <a:cubicBezTo>
                      <a:pt x="0" y="76270"/>
                      <a:pt x="76270" y="0"/>
                      <a:pt x="170353" y="0"/>
                    </a:cubicBezTo>
                    <a:close/>
                  </a:path>
                </a:pathLst>
              </a:custGeom>
              <a:solidFill>
                <a:srgbClr val="F8F9F9"/>
              </a:solidFill>
            </p:spPr>
            <p:txBody>
              <a:bodyPr/>
              <a:lstStyle/>
              <a:p>
                <a:endParaRPr lang="ar-SA" dirty="0"/>
              </a:p>
            </p:txBody>
          </p:sp>
          <p:sp>
            <p:nvSpPr>
              <p:cNvPr id="10" name="TextBox 9">
                <a:extLst>
                  <a:ext uri="{FF2B5EF4-FFF2-40B4-BE49-F238E27FC236}">
                    <a16:creationId xmlns:a16="http://schemas.microsoft.com/office/drawing/2014/main" id="{462EAF32-52E1-BD34-FB9E-D302BE86F94A}"/>
                  </a:ext>
                </a:extLst>
              </p:cNvPr>
              <p:cNvSpPr txBox="1"/>
              <p:nvPr/>
            </p:nvSpPr>
            <p:spPr>
              <a:xfrm>
                <a:off x="0" y="-9525"/>
                <a:ext cx="610440" cy="726766"/>
              </a:xfrm>
              <a:prstGeom prst="rect">
                <a:avLst/>
              </a:prstGeom>
            </p:spPr>
            <p:txBody>
              <a:bodyPr lIns="50800" tIns="50800" rIns="50800" bIns="50800" rtlCol="0" anchor="ctr"/>
              <a:lstStyle/>
              <a:p>
                <a:pPr algn="ctr">
                  <a:lnSpc>
                    <a:spcPts val="2089"/>
                  </a:lnSpc>
                </a:pPr>
                <a:endParaRPr dirty="0"/>
              </a:p>
            </p:txBody>
          </p:sp>
        </p:grpSp>
        <p:sp>
          <p:nvSpPr>
            <p:cNvPr id="8" name="Freeform 10">
              <a:extLst>
                <a:ext uri="{FF2B5EF4-FFF2-40B4-BE49-F238E27FC236}">
                  <a16:creationId xmlns:a16="http://schemas.microsoft.com/office/drawing/2014/main" id="{8E4AA0BE-781F-B84B-6315-9F74FC4287AE}"/>
                </a:ext>
              </a:extLst>
            </p:cNvPr>
            <p:cNvSpPr/>
            <p:nvPr/>
          </p:nvSpPr>
          <p:spPr>
            <a:xfrm>
              <a:off x="195637" y="971555"/>
              <a:ext cx="2818515" cy="2825274"/>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4"/>
              <a:stretch>
                <a:fillRect/>
              </a:stretch>
            </a:blipFill>
          </p:spPr>
          <p:txBody>
            <a:bodyPr/>
            <a:lstStyle/>
            <a:p>
              <a:pPr marL="0" algn="r" defTabSz="914400" rtl="1" eaLnBrk="1" latinLnBrk="0" hangingPunct="1"/>
              <a:endParaRPr lang="ar-SA" dirty="0"/>
            </a:p>
          </p:txBody>
        </p:sp>
      </p:grpSp>
      <p:pic>
        <p:nvPicPr>
          <p:cNvPr id="12" name="صورة 11" descr="صورة تحتوي على أسود, الظلام&#10;&#10;تم إنشاء الوصف تلقائياً">
            <a:extLst>
              <a:ext uri="{FF2B5EF4-FFF2-40B4-BE49-F238E27FC236}">
                <a16:creationId xmlns:a16="http://schemas.microsoft.com/office/drawing/2014/main" id="{DE84D968-C871-4574-CC8F-76714BFED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062" y="6947299"/>
            <a:ext cx="4348840" cy="1529342"/>
          </a:xfrm>
          <a:prstGeom prst="rect">
            <a:avLst/>
          </a:prstGeom>
        </p:spPr>
      </p:pic>
      <p:pic>
        <p:nvPicPr>
          <p:cNvPr id="14" name="صورة 13" descr="صورة تحتوي على الخط, الرسومات, لقطة شاشة, التصميم&#10;&#10;تم إنشاء الوصف تلقائياً">
            <a:extLst>
              <a:ext uri="{FF2B5EF4-FFF2-40B4-BE49-F238E27FC236}">
                <a16:creationId xmlns:a16="http://schemas.microsoft.com/office/drawing/2014/main" id="{90A4D7FB-F491-D88E-1210-1191A0BEA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0301" y="3812900"/>
            <a:ext cx="4361066" cy="1635400"/>
          </a:xfrm>
          <a:prstGeom prst="rect">
            <a:avLst/>
          </a:prstGeom>
        </p:spPr>
      </p:pic>
      <p:pic>
        <p:nvPicPr>
          <p:cNvPr id="16" name="صورة 15" descr="صورة تحتوي على نص, الخط, الرسومات, لقطة شاشة&#10;&#10;تم إنشاء الوصف تلقائياً">
            <a:extLst>
              <a:ext uri="{FF2B5EF4-FFF2-40B4-BE49-F238E27FC236}">
                <a16:creationId xmlns:a16="http://schemas.microsoft.com/office/drawing/2014/main" id="{F45D7F76-D1F4-5A18-58A8-726F20531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3382" y="3409191"/>
            <a:ext cx="4895127" cy="2545466"/>
          </a:xfrm>
          <a:prstGeom prst="rect">
            <a:avLst/>
          </a:prstGeom>
        </p:spPr>
      </p:pic>
      <p:pic>
        <p:nvPicPr>
          <p:cNvPr id="18" name="صورة 17" descr="صورة تحتوي على ألعاب نارية, التصميم&#10;&#10;تم إنشاء الوصف تلقائياً بثقة متوسطة">
            <a:extLst>
              <a:ext uri="{FF2B5EF4-FFF2-40B4-BE49-F238E27FC236}">
                <a16:creationId xmlns:a16="http://schemas.microsoft.com/office/drawing/2014/main" id="{ABA678D8-6579-DE29-6B06-6637D2BB1E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05781" y="6151001"/>
            <a:ext cx="2310135" cy="2325640"/>
          </a:xfrm>
          <a:prstGeom prst="rect">
            <a:avLst/>
          </a:prstGeom>
        </p:spPr>
      </p:pic>
    </p:spTree>
    <p:extLst>
      <p:ext uri="{BB962C8B-B14F-4D97-AF65-F5344CB8AC3E}">
        <p14:creationId xmlns:p14="http://schemas.microsoft.com/office/powerpoint/2010/main" val="744850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ar-SA" dirty="0"/>
          </a:p>
        </p:txBody>
      </p:sp>
      <p:sp>
        <p:nvSpPr>
          <p:cNvPr id="3" name="Freeform 3"/>
          <p:cNvSpPr/>
          <p:nvPr/>
        </p:nvSpPr>
        <p:spPr>
          <a:xfrm rot="-10800000">
            <a:off x="0" y="-3238500"/>
            <a:ext cx="18671334" cy="18671334"/>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algn="r" defTabSz="914400" rtl="1" eaLnBrk="1" latinLnBrk="0" hangingPunct="1"/>
            <a:endParaRPr lang="ar-SA" dirty="0"/>
          </a:p>
        </p:txBody>
      </p:sp>
      <p:sp>
        <p:nvSpPr>
          <p:cNvPr id="4" name="TextBox 4"/>
          <p:cNvSpPr txBox="1"/>
          <p:nvPr/>
        </p:nvSpPr>
        <p:spPr>
          <a:xfrm>
            <a:off x="9906000" y="2781300"/>
            <a:ext cx="9600478" cy="2748829"/>
          </a:xfrm>
          <a:prstGeom prst="rect">
            <a:avLst/>
          </a:prstGeom>
        </p:spPr>
        <p:txBody>
          <a:bodyPr lIns="0" tIns="0" rIns="0" bIns="0" rtlCol="0" anchor="t">
            <a:spAutoFit/>
          </a:bodyPr>
          <a:lstStyle/>
          <a:p>
            <a:pPr>
              <a:lnSpc>
                <a:spcPts val="24460"/>
              </a:lnSpc>
              <a:spcBef>
                <a:spcPts val="18345"/>
              </a:spcBef>
            </a:pPr>
            <a:r>
              <a:rPr lang="en-US" sz="10200" b="1" dirty="0">
                <a:solidFill>
                  <a:srgbClr val="FFFFFF"/>
                </a:solidFill>
                <a:latin typeface="Times New Roman" panose="02020603050405020304" pitchFamily="18" charset="0"/>
                <a:cs typeface="Times New Roman" panose="02020603050405020304" pitchFamily="18" charset="0"/>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descr="صورة تحتوي على التصميم&#10;&#10;تم إنشاء الوصف تلقائياً بثقة متوسطة">
            <a:extLst>
              <a:ext uri="{FF2B5EF4-FFF2-40B4-BE49-F238E27FC236}">
                <a16:creationId xmlns:a16="http://schemas.microsoft.com/office/drawing/2014/main" id="{3B3ABC02-285F-370B-C0D8-9F7935672B1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8372667" cy="10334625"/>
          </a:xfrm>
          <a:prstGeom prst="rect">
            <a:avLst/>
          </a:prstGeom>
        </p:spPr>
      </p:pic>
      <p:grpSp>
        <p:nvGrpSpPr>
          <p:cNvPr id="3" name="Group 3"/>
          <p:cNvGrpSpPr/>
          <p:nvPr/>
        </p:nvGrpSpPr>
        <p:grpSpPr>
          <a:xfrm>
            <a:off x="-2936669" y="6241798"/>
            <a:ext cx="7214497" cy="7214497"/>
            <a:chOff x="0" y="0"/>
            <a:chExt cx="9619329" cy="9619329"/>
          </a:xfrm>
        </p:grpSpPr>
      </p:grpSp>
      <p:pic>
        <p:nvPicPr>
          <p:cNvPr id="11" name="صورة 10" descr="صورة تحتوي على قمر, ليل&#10;&#10;تم إنشاء الوصف تلقائياً بثقة متوسطة">
            <a:extLst>
              <a:ext uri="{FF2B5EF4-FFF2-40B4-BE49-F238E27FC236}">
                <a16:creationId xmlns:a16="http://schemas.microsoft.com/office/drawing/2014/main" id="{25A5B4C0-B3D0-7B31-B508-DF40F9110377}"/>
              </a:ext>
            </a:extLst>
          </p:cNvPr>
          <p:cNvPicPr>
            <a:picLocks noChangeAspect="1"/>
          </p:cNvPicPr>
          <p:nvPr/>
        </p:nvPicPr>
        <p:blipFill rotWithShape="1">
          <a:blip r:embed="rId3">
            <a:extLst>
              <a:ext uri="{28A0092B-C50C-407E-A947-70E740481C1C}">
                <a14:useLocalDpi xmlns:a14="http://schemas.microsoft.com/office/drawing/2010/main" val="0"/>
              </a:ext>
            </a:extLst>
          </a:blip>
          <a:srcRect t="13636" r="39423"/>
          <a:stretch/>
        </p:blipFill>
        <p:spPr>
          <a:xfrm>
            <a:off x="2666415" y="1519346"/>
            <a:ext cx="11735970" cy="9411662"/>
          </a:xfrm>
          <a:prstGeom prst="rect">
            <a:avLst/>
          </a:prstGeom>
        </p:spPr>
      </p:pic>
      <p:sp>
        <p:nvSpPr>
          <p:cNvPr id="8" name="TextBox 3">
            <a:extLst>
              <a:ext uri="{FF2B5EF4-FFF2-40B4-BE49-F238E27FC236}">
                <a16:creationId xmlns:a16="http://schemas.microsoft.com/office/drawing/2014/main" id="{5C8935BA-AB8E-EA40-1078-5A86FDF2A228}"/>
              </a:ext>
            </a:extLst>
          </p:cNvPr>
          <p:cNvSpPr txBox="1"/>
          <p:nvPr/>
        </p:nvSpPr>
        <p:spPr>
          <a:xfrm>
            <a:off x="164709" y="1705705"/>
            <a:ext cx="5270882" cy="830997"/>
          </a:xfrm>
          <a:prstGeom prst="rect">
            <a:avLst/>
          </a:prstGeom>
        </p:spPr>
        <p:txBody>
          <a:bodyPr wrap="square" lIns="0" tIns="0" rIns="0" bIns="0" rtlCol="0" anchor="t">
            <a:spAutoFit/>
          </a:bodyPr>
          <a:lstStyle/>
          <a:p>
            <a:pPr marL="0" lvl="0" indent="0" algn="ctr"/>
            <a:r>
              <a:rPr lang="en-US" sz="5400" spc="-139" dirty="0">
                <a:solidFill>
                  <a:schemeClr val="tx2">
                    <a:lumMod val="60000"/>
                    <a:lumOff val="40000"/>
                  </a:schemeClr>
                </a:solidFill>
                <a:effectLst>
                  <a:outerShdw blurRad="50800" dist="38100" dir="5400000" algn="t" rotWithShape="0">
                    <a:prstClr val="black">
                      <a:alpha val="40000"/>
                    </a:prstClr>
                  </a:outerShdw>
                </a:effectLst>
              </a:rPr>
              <a:t>Yearly indicators</a:t>
            </a:r>
            <a:endParaRPr lang="ar-SA" sz="5400" spc="-139" dirty="0">
              <a:solidFill>
                <a:schemeClr val="tx2">
                  <a:lumMod val="60000"/>
                  <a:lumOff val="40000"/>
                </a:schemeClr>
              </a:solidFill>
              <a:effectLst>
                <a:outerShdw blurRad="50800" dist="38100" dir="5400000" algn="t" rotWithShape="0">
                  <a:prstClr val="black">
                    <a:alpha val="40000"/>
                  </a:prstClr>
                </a:outerShdw>
              </a:effectLst>
            </a:endParaRPr>
          </a:p>
        </p:txBody>
      </p:sp>
      <p:sp>
        <p:nvSpPr>
          <p:cNvPr id="10" name="Freeform 10">
            <a:extLst>
              <a:ext uri="{FF2B5EF4-FFF2-40B4-BE49-F238E27FC236}">
                <a16:creationId xmlns:a16="http://schemas.microsoft.com/office/drawing/2014/main" id="{F7FAC08E-322A-952D-B7C8-DC9F666187CC}"/>
              </a:ext>
            </a:extLst>
          </p:cNvPr>
          <p:cNvSpPr/>
          <p:nvPr/>
        </p:nvSpPr>
        <p:spPr>
          <a:xfrm>
            <a:off x="16207377" y="571499"/>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4"/>
            <a:stretch>
              <a:fillRect/>
            </a:stretch>
          </a:blipFill>
        </p:spPr>
        <p:txBody>
          <a:bodyPr/>
          <a:lstStyle/>
          <a:p>
            <a:pPr marL="0" algn="r" defTabSz="914400" rtl="1" eaLnBrk="1" latinLnBrk="0" hangingPunct="1"/>
            <a:endParaRPr lang="ar-SA" dirty="0"/>
          </a:p>
        </p:txBody>
      </p:sp>
      <p:sp>
        <p:nvSpPr>
          <p:cNvPr id="2" name="Freeform 5">
            <a:extLst>
              <a:ext uri="{FF2B5EF4-FFF2-40B4-BE49-F238E27FC236}">
                <a16:creationId xmlns:a16="http://schemas.microsoft.com/office/drawing/2014/main" id="{F7615B83-18B4-3B31-BD61-36EB92BA9F43}"/>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5">
              <a:extLst>
                <a:ext uri="{96DAC541-7B7A-43D3-8B79-37D633B846F1}">
                  <asvg:svgBlip xmlns:asvg="http://schemas.microsoft.com/office/drawing/2016/SVG/main" r:embed="rId6"/>
                </a:ext>
              </a:extLst>
            </a:blip>
            <a:stretch>
              <a:fillRect t="-3249632"/>
            </a:stretch>
          </a:blipFill>
        </p:spPr>
        <p:txBody>
          <a:bodyPr/>
          <a:lstStyle/>
          <a:p>
            <a:pPr marL="0" algn="r" defTabSz="914400" rtl="1" eaLnBrk="1" latinLnBrk="0" hangingPunct="1"/>
            <a:endParaRPr lang="ar-SA" dirty="0"/>
          </a:p>
        </p:txBody>
      </p:sp>
      <p:sp>
        <p:nvSpPr>
          <p:cNvPr id="6" name="TextBox 3">
            <a:extLst>
              <a:ext uri="{FF2B5EF4-FFF2-40B4-BE49-F238E27FC236}">
                <a16:creationId xmlns:a16="http://schemas.microsoft.com/office/drawing/2014/main" id="{CCA9706B-5CC9-2824-3F3B-115A05CCC413}"/>
              </a:ext>
            </a:extLst>
          </p:cNvPr>
          <p:cNvSpPr txBox="1"/>
          <p:nvPr/>
        </p:nvSpPr>
        <p:spPr>
          <a:xfrm>
            <a:off x="-3326441" y="766987"/>
            <a:ext cx="11062082" cy="1354217"/>
          </a:xfrm>
          <a:prstGeom prst="rect">
            <a:avLst/>
          </a:prstGeom>
        </p:spPr>
        <p:txBody>
          <a:bodyPr wrap="square" lIns="0" tIns="0" rIns="0" bIns="0" rtlCol="0" anchor="t">
            <a:spAutoFit/>
          </a:bodyPr>
          <a:lstStyle/>
          <a:p>
            <a:pPr marL="0" lvl="0" indent="0" algn="ctr"/>
            <a:endParaRPr lang="en-US" sz="8800" spc="-139" dirty="0">
              <a:solidFill>
                <a:srgbClr val="C69A66"/>
              </a:solidFill>
              <a:effectLst>
                <a:outerShdw blurRad="50800" dist="38100" dir="5400000" algn="t" rotWithShape="0">
                  <a:prstClr val="black">
                    <a:alpha val="40000"/>
                  </a:prstClr>
                </a:outerShdw>
              </a:effectLst>
            </a:endParaRPr>
          </a:p>
        </p:txBody>
      </p:sp>
      <p:sp>
        <p:nvSpPr>
          <p:cNvPr id="13" name="TextBox 2">
            <a:extLst>
              <a:ext uri="{FF2B5EF4-FFF2-40B4-BE49-F238E27FC236}">
                <a16:creationId xmlns:a16="http://schemas.microsoft.com/office/drawing/2014/main" id="{8F018865-F8A1-854D-67B1-EDDD65C3B054}"/>
              </a:ext>
            </a:extLst>
          </p:cNvPr>
          <p:cNvSpPr txBox="1"/>
          <p:nvPr/>
        </p:nvSpPr>
        <p:spPr>
          <a:xfrm>
            <a:off x="8833195" y="7515373"/>
            <a:ext cx="5343957" cy="1722972"/>
          </a:xfrm>
          <a:prstGeom prst="rect">
            <a:avLst/>
          </a:prstGeom>
        </p:spPr>
        <p:txBody>
          <a:bodyPr wrap="square" lIns="0" tIns="0" rIns="0" bIns="0" rtlCol="0" anchor="t">
            <a:spAutoFit/>
          </a:bodyPr>
          <a:lstStyle/>
          <a:p>
            <a:pPr marR="124460" algn="ctr" rtl="1" fontAlgn="base">
              <a:lnSpc>
                <a:spcPct val="107000"/>
              </a:lnSpc>
              <a:spcAft>
                <a:spcPts val="800"/>
              </a:spcAft>
            </a:pPr>
            <a:r>
              <a:rPr lang="en-US" sz="3200" b="1" spc="-78" dirty="0">
                <a:solidFill>
                  <a:srgbClr val="202E39"/>
                </a:solidFill>
              </a:rPr>
              <a:t>More than 1 million and 500k visitor</a:t>
            </a:r>
            <a:endParaRPr lang="ar-SA" sz="3200" b="1" spc="-78" dirty="0">
              <a:solidFill>
                <a:srgbClr val="202E39"/>
              </a:solidFill>
            </a:endParaRPr>
          </a:p>
          <a:p>
            <a:pPr marL="571500" marR="124460" indent="-571500" algn="just" rtl="1" fontAlgn="base">
              <a:lnSpc>
                <a:spcPct val="107000"/>
              </a:lnSpc>
              <a:spcAft>
                <a:spcPts val="800"/>
              </a:spcAft>
              <a:buFont typeface="Arial" panose="020B0604020202020204" pitchFamily="34" charset="0"/>
              <a:buChar char="•"/>
            </a:pPr>
            <a:endParaRPr lang="en-US" sz="3600" spc="-78" dirty="0">
              <a:solidFill>
                <a:srgbClr val="202E39"/>
              </a:solidFill>
            </a:endParaRPr>
          </a:p>
        </p:txBody>
      </p:sp>
      <p:sp>
        <p:nvSpPr>
          <p:cNvPr id="14" name="TextBox 2">
            <a:extLst>
              <a:ext uri="{FF2B5EF4-FFF2-40B4-BE49-F238E27FC236}">
                <a16:creationId xmlns:a16="http://schemas.microsoft.com/office/drawing/2014/main" id="{126CB189-A854-D412-B471-27F8BC32C3A0}"/>
              </a:ext>
            </a:extLst>
          </p:cNvPr>
          <p:cNvSpPr txBox="1"/>
          <p:nvPr/>
        </p:nvSpPr>
        <p:spPr>
          <a:xfrm>
            <a:off x="3310898" y="7515373"/>
            <a:ext cx="5343957" cy="1027333"/>
          </a:xfrm>
          <a:prstGeom prst="rect">
            <a:avLst/>
          </a:prstGeom>
        </p:spPr>
        <p:txBody>
          <a:bodyPr wrap="square" lIns="0" tIns="0" rIns="0" bIns="0" rtlCol="0" anchor="t">
            <a:spAutoFit/>
          </a:bodyPr>
          <a:lstStyle/>
          <a:p>
            <a:pPr marR="124460" algn="ctr" rtl="1" fontAlgn="base">
              <a:lnSpc>
                <a:spcPct val="107000"/>
              </a:lnSpc>
              <a:spcAft>
                <a:spcPts val="800"/>
              </a:spcAft>
            </a:pPr>
            <a:r>
              <a:rPr lang="en-US" sz="3200" b="1" spc="-78" dirty="0">
                <a:solidFill>
                  <a:srgbClr val="202E39"/>
                </a:solidFill>
              </a:rPr>
              <a:t>More than 95% user- satisfaction rate</a:t>
            </a:r>
            <a:r>
              <a:rPr lang="ar-SA" sz="3200" b="1" spc="-78" dirty="0">
                <a:solidFill>
                  <a:srgbClr val="202E39"/>
                </a:solidFill>
              </a:rPr>
              <a:t> </a:t>
            </a:r>
            <a:endParaRPr lang="en-US" sz="3600" b="1" spc="-78" dirty="0">
              <a:solidFill>
                <a:srgbClr val="202E39"/>
              </a:solidFill>
            </a:endParaRPr>
          </a:p>
        </p:txBody>
      </p:sp>
    </p:spTree>
    <p:extLst>
      <p:ext uri="{BB962C8B-B14F-4D97-AF65-F5344CB8AC3E}">
        <p14:creationId xmlns:p14="http://schemas.microsoft.com/office/powerpoint/2010/main" val="222864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pic>
        <p:nvPicPr>
          <p:cNvPr id="5" name="صورة 4" descr="صورة تحتوي على ملابس رسمية, تلبيس, بذلة, شخص&#10;&#10;تم إنشاء الوصف تلقائياً">
            <a:extLst>
              <a:ext uri="{FF2B5EF4-FFF2-40B4-BE49-F238E27FC236}">
                <a16:creationId xmlns:a16="http://schemas.microsoft.com/office/drawing/2014/main" id="{B9098921-7E3D-508F-A566-B785265DE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288001" cy="10287001"/>
          </a:xfrm>
          <a:prstGeom prst="rect">
            <a:avLst/>
          </a:prstGeom>
        </p:spPr>
      </p:pic>
      <p:sp>
        <p:nvSpPr>
          <p:cNvPr id="9" name="TextBox 2">
            <a:extLst>
              <a:ext uri="{FF2B5EF4-FFF2-40B4-BE49-F238E27FC236}">
                <a16:creationId xmlns:a16="http://schemas.microsoft.com/office/drawing/2014/main" id="{1AF810F0-BE14-3F2B-BB7A-14BA6CA4B6BA}"/>
              </a:ext>
            </a:extLst>
          </p:cNvPr>
          <p:cNvSpPr txBox="1"/>
          <p:nvPr/>
        </p:nvSpPr>
        <p:spPr>
          <a:xfrm>
            <a:off x="3581400" y="3725210"/>
            <a:ext cx="14478000" cy="6187399"/>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US" sz="3600" b="1" spc="-78" dirty="0">
                <a:solidFill>
                  <a:srgbClr val="202E39"/>
                </a:solidFill>
              </a:rPr>
              <a:t>Satisfied civilians and visitors: </a:t>
            </a:r>
            <a:r>
              <a:rPr lang="en-US" sz="3600" spc="-78" dirty="0">
                <a:solidFill>
                  <a:srgbClr val="202E39"/>
                </a:solidFill>
              </a:rPr>
              <a:t>achieves immense local satisfaction and an excellent quality of life following the footsteps of the governmental digital services </a:t>
            </a:r>
            <a:endParaRPr lang="ar-SA" sz="3200" spc="-78" dirty="0">
              <a:solidFill>
                <a:srgbClr val="202E39"/>
              </a:solidFill>
            </a:endParaRPr>
          </a:p>
          <a:p>
            <a:pPr marL="457200" indent="-457200">
              <a:lnSpc>
                <a:spcPct val="150000"/>
              </a:lnSpc>
              <a:buFont typeface="Arial" panose="020B0604020202020204" pitchFamily="34" charset="0"/>
              <a:buChar char="•"/>
            </a:pPr>
            <a:r>
              <a:rPr lang="en-US" sz="3600" b="1" spc="-78" dirty="0">
                <a:solidFill>
                  <a:srgbClr val="202E39"/>
                </a:solidFill>
              </a:rPr>
              <a:t> Green governance: </a:t>
            </a:r>
            <a:r>
              <a:rPr lang="en-US" sz="3200" spc="-78" dirty="0">
                <a:solidFill>
                  <a:srgbClr val="202E39"/>
                </a:solidFill>
              </a:rPr>
              <a:t>reduces carbon dioxide emissions in every step of the general digital services </a:t>
            </a:r>
          </a:p>
          <a:p>
            <a:pPr marL="457200" indent="-457200">
              <a:lnSpc>
                <a:spcPct val="150000"/>
              </a:lnSpc>
              <a:buFont typeface="Arial" panose="020B0604020202020204" pitchFamily="34" charset="0"/>
              <a:buChar char="•"/>
            </a:pPr>
            <a:r>
              <a:rPr lang="en-US" sz="3200" spc="-78" dirty="0">
                <a:solidFill>
                  <a:srgbClr val="202E39"/>
                </a:solidFill>
              </a:rPr>
              <a:t>This strategy builds creative digital models that will </a:t>
            </a:r>
            <a:r>
              <a:rPr lang="en-US" sz="3200" b="1" spc="-78" dirty="0">
                <a:solidFill>
                  <a:srgbClr val="202E39"/>
                </a:solidFill>
              </a:rPr>
              <a:t>contribute to raising the demand for tourism services </a:t>
            </a:r>
            <a:r>
              <a:rPr lang="en-US" sz="3200" spc="-78" dirty="0">
                <a:solidFill>
                  <a:srgbClr val="202E39"/>
                </a:solidFill>
              </a:rPr>
              <a:t>it also includes employing innovative regulations to manage smart hotels </a:t>
            </a:r>
            <a:endParaRPr lang="ar-SA" sz="2800" spc="-78" dirty="0">
              <a:solidFill>
                <a:srgbClr val="202E39"/>
              </a:solidFill>
            </a:endParaRPr>
          </a:p>
          <a:p>
            <a:pPr marL="457200" indent="-457200">
              <a:lnSpc>
                <a:spcPct val="150000"/>
              </a:lnSpc>
              <a:buFont typeface="Arial" panose="020B0604020202020204" pitchFamily="34" charset="0"/>
              <a:buChar char="•"/>
            </a:pPr>
            <a:endParaRPr lang="ar-SA" sz="3200" spc="-78" dirty="0">
              <a:solidFill>
                <a:srgbClr val="202E39"/>
              </a:solidFill>
            </a:endParaRPr>
          </a:p>
        </p:txBody>
      </p:sp>
      <p:sp>
        <p:nvSpPr>
          <p:cNvPr id="2" name="Freeform 5">
            <a:extLst>
              <a:ext uri="{FF2B5EF4-FFF2-40B4-BE49-F238E27FC236}">
                <a16:creationId xmlns:a16="http://schemas.microsoft.com/office/drawing/2014/main" id="{F7615B83-18B4-3B31-BD61-36EB92BA9F43}"/>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3">
              <a:extLst>
                <a:ext uri="{96DAC541-7B7A-43D3-8B79-37D633B846F1}">
                  <asvg:svgBlip xmlns:asvg="http://schemas.microsoft.com/office/drawing/2016/SVG/main" r:embed="rId4"/>
                </a:ext>
              </a:extLst>
            </a:blip>
            <a:stretch>
              <a:fillRect t="-3249632"/>
            </a:stretch>
          </a:blipFill>
        </p:spPr>
        <p:txBody>
          <a:bodyPr/>
          <a:lstStyle/>
          <a:p>
            <a:pPr marL="0" algn="r" defTabSz="914400" rtl="1" eaLnBrk="1" latinLnBrk="0" hangingPunct="1"/>
            <a:endParaRPr lang="ar-SA" dirty="0"/>
          </a:p>
        </p:txBody>
      </p:sp>
      <p:pic>
        <p:nvPicPr>
          <p:cNvPr id="4" name="صورة 3" descr="صورة تحتوي على الخط, نص, لقطة شاشة, الرسومات&#10;&#10;تم إنشاء الوصف تلقائياً">
            <a:extLst>
              <a:ext uri="{FF2B5EF4-FFF2-40B4-BE49-F238E27FC236}">
                <a16:creationId xmlns:a16="http://schemas.microsoft.com/office/drawing/2014/main" id="{7885E146-CF26-5A92-87AB-DF23AF750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76868" y="759510"/>
            <a:ext cx="2763132" cy="822463"/>
          </a:xfrm>
          <a:prstGeom prst="rect">
            <a:avLst/>
          </a:prstGeom>
        </p:spPr>
      </p:pic>
      <p:pic>
        <p:nvPicPr>
          <p:cNvPr id="6" name="صورة 5" descr="صورة تحتوي على نص, الخط, الرسومات, لقطة شاشة&#10;&#10;تم إنشاء الوصف تلقائياً">
            <a:extLst>
              <a:ext uri="{FF2B5EF4-FFF2-40B4-BE49-F238E27FC236}">
                <a16:creationId xmlns:a16="http://schemas.microsoft.com/office/drawing/2014/main" id="{2F561259-77F3-FA10-79C5-8382C83DB6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1845" y="723900"/>
            <a:ext cx="1224132" cy="822463"/>
          </a:xfrm>
          <a:prstGeom prst="rect">
            <a:avLst/>
          </a:prstGeom>
        </p:spPr>
      </p:pic>
      <p:sp>
        <p:nvSpPr>
          <p:cNvPr id="7" name="Freeform 10">
            <a:extLst>
              <a:ext uri="{FF2B5EF4-FFF2-40B4-BE49-F238E27FC236}">
                <a16:creationId xmlns:a16="http://schemas.microsoft.com/office/drawing/2014/main" id="{89E2954F-E471-7DB0-D272-B68A193180C1}"/>
              </a:ext>
            </a:extLst>
          </p:cNvPr>
          <p:cNvSpPr/>
          <p:nvPr/>
        </p:nvSpPr>
        <p:spPr>
          <a:xfrm>
            <a:off x="838200" y="190500"/>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7"/>
            <a:stretch>
              <a:fillRect/>
            </a:stretch>
          </a:blipFill>
        </p:spPr>
        <p:txBody>
          <a:bodyPr/>
          <a:lstStyle/>
          <a:p>
            <a:pPr marL="0" algn="r" defTabSz="914400" rtl="1" eaLnBrk="1" latinLnBrk="0" hangingPunct="1"/>
            <a:endParaRPr lang="ar-SA" dirty="0"/>
          </a:p>
        </p:txBody>
      </p:sp>
      <p:pic>
        <p:nvPicPr>
          <p:cNvPr id="11" name="صورة 10" descr="صورة تحتوي على الرسومات, الخط, تصميم الجرافيك, شعار&#10;&#10;تم إنشاء الوصف تلقائياً">
            <a:extLst>
              <a:ext uri="{FF2B5EF4-FFF2-40B4-BE49-F238E27FC236}">
                <a16:creationId xmlns:a16="http://schemas.microsoft.com/office/drawing/2014/main" id="{6AF4EFD1-5BFA-6E93-AF42-CC78D90D2C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70219" y="477310"/>
            <a:ext cx="1701135" cy="1237190"/>
          </a:xfrm>
          <a:prstGeom prst="rect">
            <a:avLst/>
          </a:prstGeom>
        </p:spPr>
      </p:pic>
    </p:spTree>
    <p:extLst>
      <p:ext uri="{BB962C8B-B14F-4D97-AF65-F5344CB8AC3E}">
        <p14:creationId xmlns:p14="http://schemas.microsoft.com/office/powerpoint/2010/main" val="336328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pic>
        <p:nvPicPr>
          <p:cNvPr id="5" name="صورة 4">
            <a:extLst>
              <a:ext uri="{FF2B5EF4-FFF2-40B4-BE49-F238E27FC236}">
                <a16:creationId xmlns:a16="http://schemas.microsoft.com/office/drawing/2014/main" id="{B9098921-7E3D-508F-A566-B785265DEF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8001" cy="10287000"/>
          </a:xfrm>
          <a:prstGeom prst="rect">
            <a:avLst/>
          </a:prstGeom>
        </p:spPr>
      </p:pic>
      <p:sp>
        <p:nvSpPr>
          <p:cNvPr id="2" name="Freeform 5">
            <a:extLst>
              <a:ext uri="{FF2B5EF4-FFF2-40B4-BE49-F238E27FC236}">
                <a16:creationId xmlns:a16="http://schemas.microsoft.com/office/drawing/2014/main" id="{F7615B83-18B4-3B31-BD61-36EB92BA9F43}"/>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3">
              <a:extLst>
                <a:ext uri="{96DAC541-7B7A-43D3-8B79-37D633B846F1}">
                  <asvg:svgBlip xmlns:asvg="http://schemas.microsoft.com/office/drawing/2016/SVG/main" r:embed="rId4"/>
                </a:ext>
              </a:extLst>
            </a:blip>
            <a:stretch>
              <a:fillRect t="-3249632"/>
            </a:stretch>
          </a:blipFill>
        </p:spPr>
        <p:txBody>
          <a:bodyPr/>
          <a:lstStyle/>
          <a:p>
            <a:pPr marL="0" algn="r" defTabSz="914400" rtl="1" eaLnBrk="1" latinLnBrk="0" hangingPunct="1"/>
            <a:endParaRPr lang="ar-SA" dirty="0"/>
          </a:p>
        </p:txBody>
      </p:sp>
      <p:sp>
        <p:nvSpPr>
          <p:cNvPr id="7" name="Freeform 10">
            <a:extLst>
              <a:ext uri="{FF2B5EF4-FFF2-40B4-BE49-F238E27FC236}">
                <a16:creationId xmlns:a16="http://schemas.microsoft.com/office/drawing/2014/main" id="{89E2954F-E471-7DB0-D272-B68A193180C1}"/>
              </a:ext>
            </a:extLst>
          </p:cNvPr>
          <p:cNvSpPr/>
          <p:nvPr/>
        </p:nvSpPr>
        <p:spPr>
          <a:xfrm>
            <a:off x="838200" y="190500"/>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5"/>
            <a:stretch>
              <a:fillRect/>
            </a:stretch>
          </a:blipFill>
        </p:spPr>
        <p:txBody>
          <a:bodyPr/>
          <a:lstStyle/>
          <a:p>
            <a:pPr marL="0" algn="r" defTabSz="914400" rtl="1" eaLnBrk="1" latinLnBrk="0" hangingPunct="1"/>
            <a:endParaRPr lang="ar-SA" dirty="0"/>
          </a:p>
        </p:txBody>
      </p:sp>
      <p:sp>
        <p:nvSpPr>
          <p:cNvPr id="10" name="Freeform 10">
            <a:extLst>
              <a:ext uri="{FF2B5EF4-FFF2-40B4-BE49-F238E27FC236}">
                <a16:creationId xmlns:a16="http://schemas.microsoft.com/office/drawing/2014/main" id="{F7B69AAD-28D8-CFA8-3080-2108A3FC59DC}"/>
              </a:ext>
            </a:extLst>
          </p:cNvPr>
          <p:cNvSpPr/>
          <p:nvPr/>
        </p:nvSpPr>
        <p:spPr>
          <a:xfrm>
            <a:off x="8516283" y="469306"/>
            <a:ext cx="8968152" cy="10287001"/>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5">
              <a:alphaModFix amt="3000"/>
            </a:blip>
            <a:stretch>
              <a:fillRect/>
            </a:stretch>
          </a:blipFill>
        </p:spPr>
        <p:txBody>
          <a:bodyPr/>
          <a:lstStyle/>
          <a:p>
            <a:pPr marL="0" algn="r" defTabSz="914400" rtl="1" eaLnBrk="1" latinLnBrk="0" hangingPunct="1"/>
            <a:endParaRPr lang="ar-SA" dirty="0"/>
          </a:p>
        </p:txBody>
      </p:sp>
      <p:sp>
        <p:nvSpPr>
          <p:cNvPr id="8" name="TextBox 3">
            <a:extLst>
              <a:ext uri="{FF2B5EF4-FFF2-40B4-BE49-F238E27FC236}">
                <a16:creationId xmlns:a16="http://schemas.microsoft.com/office/drawing/2014/main" id="{5C8935BA-AB8E-EA40-1078-5A86FDF2A228}"/>
              </a:ext>
            </a:extLst>
          </p:cNvPr>
          <p:cNvSpPr txBox="1"/>
          <p:nvPr/>
        </p:nvSpPr>
        <p:spPr>
          <a:xfrm>
            <a:off x="9107618" y="4305300"/>
            <a:ext cx="7785482" cy="2123658"/>
          </a:xfrm>
          <a:prstGeom prst="rect">
            <a:avLst/>
          </a:prstGeom>
        </p:spPr>
        <p:txBody>
          <a:bodyPr wrap="square" lIns="0" tIns="0" rIns="0" bIns="0" rtlCol="0" anchor="t">
            <a:spAutoFit/>
          </a:bodyPr>
          <a:lstStyle/>
          <a:p>
            <a:pPr marL="0" lvl="0" indent="0" algn="ctr"/>
            <a:r>
              <a:rPr lang="en-US" sz="13800" spc="-139" dirty="0">
                <a:solidFill>
                  <a:srgbClr val="202E39"/>
                </a:solidFill>
                <a:effectLst>
                  <a:outerShdw blurRad="50800" dist="38100" dir="5400000" algn="t" rotWithShape="0">
                    <a:prstClr val="black">
                      <a:alpha val="40000"/>
                    </a:prstClr>
                  </a:outerShdw>
                </a:effectLst>
              </a:rPr>
              <a:t>How?</a:t>
            </a:r>
          </a:p>
        </p:txBody>
      </p:sp>
    </p:spTree>
    <p:extLst>
      <p:ext uri="{BB962C8B-B14F-4D97-AF65-F5344CB8AC3E}">
        <p14:creationId xmlns:p14="http://schemas.microsoft.com/office/powerpoint/2010/main" val="37028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C01C9FB7-9E06-9216-FA1B-548C0A06D0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91200" cy="10288800"/>
          </a:xfrm>
          <a:prstGeom prst="rect">
            <a:avLst/>
          </a:prstGeom>
        </p:spPr>
      </p:pic>
      <p:sp>
        <p:nvSpPr>
          <p:cNvPr id="35" name="Freeform 4">
            <a:hlinkClick r:id="rId3" tooltip="https://www.youtube.com/watch?v=99wufEczuM0"/>
            <a:extLst>
              <a:ext uri="{FF2B5EF4-FFF2-40B4-BE49-F238E27FC236}">
                <a16:creationId xmlns:a16="http://schemas.microsoft.com/office/drawing/2014/main" id="{EF48E068-9CC6-B368-C188-B0F2580D398D}"/>
              </a:ext>
            </a:extLst>
          </p:cNvPr>
          <p:cNvSpPr/>
          <p:nvPr/>
        </p:nvSpPr>
        <p:spPr>
          <a:xfrm>
            <a:off x="0" y="38099"/>
            <a:ext cx="18288000" cy="10287001"/>
          </a:xfrm>
          <a:custGeom>
            <a:avLst/>
            <a:gdLst/>
            <a:ahLst/>
            <a:cxnLst/>
            <a:rect l="l" t="t" r="r" b="b"/>
            <a:pathLst>
              <a:path w="18671334" h="18671334">
                <a:moveTo>
                  <a:pt x="0" y="0"/>
                </a:moveTo>
                <a:lnTo>
                  <a:pt x="18671334" y="0"/>
                </a:lnTo>
                <a:lnTo>
                  <a:pt x="18671334" y="18671334"/>
                </a:lnTo>
                <a:lnTo>
                  <a:pt x="0" y="18671334"/>
                </a:lnTo>
                <a:lnTo>
                  <a:pt x="0" y="0"/>
                </a:lnTo>
                <a:close/>
              </a:path>
            </a:pathLst>
          </a:custGeom>
          <a:blipFill>
            <a:blip r:embed="rId4">
              <a:extLst>
                <a:ext uri="{96DAC541-7B7A-43D3-8B79-37D633B846F1}">
                  <asvg:svgBlip xmlns:asvg="http://schemas.microsoft.com/office/drawing/2016/SVG/main" r:embed="rId5"/>
                </a:ext>
              </a:extLst>
            </a:blip>
            <a:stretch>
              <a:fillRect t="-40750" b="-40752"/>
            </a:stretch>
          </a:blipFill>
        </p:spPr>
        <p:txBody>
          <a:bodyPr/>
          <a:lstStyle/>
          <a:p>
            <a:pPr marL="0" algn="r" defTabSz="914400" rtl="1" eaLnBrk="1" latinLnBrk="0" hangingPunct="1"/>
            <a:endParaRPr lang="ar-SA" dirty="0"/>
          </a:p>
        </p:txBody>
      </p:sp>
      <p:pic>
        <p:nvPicPr>
          <p:cNvPr id="37" name="صورة 36" descr="صورة تحتوي على الخط, الرسومات, شعار, تصميم الجرافيك&#10;&#10;تم إنشاء الوصف تلقائياً">
            <a:extLst>
              <a:ext uri="{FF2B5EF4-FFF2-40B4-BE49-F238E27FC236}">
                <a16:creationId xmlns:a16="http://schemas.microsoft.com/office/drawing/2014/main" id="{8868E5D7-041D-DC20-C1CE-3A12DEDF7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0301" y="3700894"/>
            <a:ext cx="14079299" cy="7919606"/>
          </a:xfrm>
          <a:prstGeom prst="rect">
            <a:avLst/>
          </a:prstGeom>
        </p:spPr>
      </p:pic>
      <p:sp>
        <p:nvSpPr>
          <p:cNvPr id="16" name="TextBox 3">
            <a:extLst>
              <a:ext uri="{FF2B5EF4-FFF2-40B4-BE49-F238E27FC236}">
                <a16:creationId xmlns:a16="http://schemas.microsoft.com/office/drawing/2014/main" id="{AFD8810C-8E1C-B6CE-A9B3-2D96979C54EC}"/>
              </a:ext>
            </a:extLst>
          </p:cNvPr>
          <p:cNvSpPr txBox="1"/>
          <p:nvPr/>
        </p:nvSpPr>
        <p:spPr>
          <a:xfrm>
            <a:off x="2743200" y="3501866"/>
            <a:ext cx="12268200" cy="2708434"/>
          </a:xfrm>
          <a:prstGeom prst="rect">
            <a:avLst/>
          </a:prstGeom>
        </p:spPr>
        <p:txBody>
          <a:bodyPr wrap="square" lIns="0" tIns="0" rIns="0" bIns="0" rtlCol="0" anchor="t">
            <a:spAutoFit/>
          </a:bodyPr>
          <a:lstStyle/>
          <a:p>
            <a:pPr marL="0" lvl="0" indent="0" algn="ctr"/>
            <a:r>
              <a:rPr lang="en-US" sz="8800" spc="-139" dirty="0">
                <a:solidFill>
                  <a:schemeClr val="bg1"/>
                </a:solidFill>
                <a:effectLst>
                  <a:outerShdw blurRad="50800" dist="38100" dir="5400000" algn="t" rotWithShape="0">
                    <a:prstClr val="black">
                      <a:alpha val="40000"/>
                    </a:prstClr>
                  </a:outerShdw>
                </a:effectLst>
              </a:rPr>
              <a:t>The digital transitioning in </a:t>
            </a:r>
          </a:p>
          <a:p>
            <a:pPr marL="0" lvl="0" indent="0" algn="ctr"/>
            <a:r>
              <a:rPr lang="en-US" sz="8800" spc="-139" dirty="0">
                <a:solidFill>
                  <a:schemeClr val="bg1"/>
                </a:solidFill>
                <a:effectLst>
                  <a:outerShdw blurRad="50800" dist="38100" dir="5400000" algn="t" rotWithShape="0">
                    <a:prstClr val="black">
                      <a:alpha val="40000"/>
                    </a:prstClr>
                  </a:outerShdw>
                </a:effectLst>
              </a:rPr>
              <a:t>hotel services program</a:t>
            </a:r>
          </a:p>
        </p:txBody>
      </p:sp>
      <p:pic>
        <p:nvPicPr>
          <p:cNvPr id="22" name="صورة 21" descr="صورة تحتوي على الخط, نص, لقطة شاشة, الرسومات&#10;&#10;تم إنشاء الوصف تلقائياً">
            <a:extLst>
              <a:ext uri="{FF2B5EF4-FFF2-40B4-BE49-F238E27FC236}">
                <a16:creationId xmlns:a16="http://schemas.microsoft.com/office/drawing/2014/main" id="{BE12DBB5-07F1-3062-C05C-F885424782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853" y="571500"/>
            <a:ext cx="3733800" cy="1111389"/>
          </a:xfrm>
          <a:prstGeom prst="rect">
            <a:avLst/>
          </a:prstGeom>
        </p:spPr>
      </p:pic>
      <p:pic>
        <p:nvPicPr>
          <p:cNvPr id="24" name="صورة 23" descr="صورة تحتوي على نص, الخط, الرسومات, لقطة شاشة&#10;&#10;تم إنشاء الوصف تلقائياً">
            <a:extLst>
              <a:ext uri="{FF2B5EF4-FFF2-40B4-BE49-F238E27FC236}">
                <a16:creationId xmlns:a16="http://schemas.microsoft.com/office/drawing/2014/main" id="{364EE53B-3C14-474B-F596-11F2702319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5299" y="435909"/>
            <a:ext cx="2129848" cy="1430991"/>
          </a:xfrm>
          <a:prstGeom prst="rect">
            <a:avLst/>
          </a:prstGeom>
        </p:spPr>
      </p:pic>
      <p:grpSp>
        <p:nvGrpSpPr>
          <p:cNvPr id="38" name="Group 6">
            <a:extLst>
              <a:ext uri="{FF2B5EF4-FFF2-40B4-BE49-F238E27FC236}">
                <a16:creationId xmlns:a16="http://schemas.microsoft.com/office/drawing/2014/main" id="{E39CAEDA-7417-B05F-B5AB-D681A8302511}"/>
              </a:ext>
            </a:extLst>
          </p:cNvPr>
          <p:cNvGrpSpPr/>
          <p:nvPr/>
        </p:nvGrpSpPr>
        <p:grpSpPr>
          <a:xfrm>
            <a:off x="8237812" y="-571500"/>
            <a:ext cx="1668188" cy="2345328"/>
            <a:chOff x="0" y="0"/>
            <a:chExt cx="3090352" cy="3796829"/>
          </a:xfrm>
        </p:grpSpPr>
        <p:grpSp>
          <p:nvGrpSpPr>
            <p:cNvPr id="39" name="Group 7">
              <a:extLst>
                <a:ext uri="{FF2B5EF4-FFF2-40B4-BE49-F238E27FC236}">
                  <a16:creationId xmlns:a16="http://schemas.microsoft.com/office/drawing/2014/main" id="{3CD515CF-2C90-BCF1-D360-F48ED8C623CA}"/>
                </a:ext>
              </a:extLst>
            </p:cNvPr>
            <p:cNvGrpSpPr/>
            <p:nvPr/>
          </p:nvGrpSpPr>
          <p:grpSpPr>
            <a:xfrm>
              <a:off x="0" y="0"/>
              <a:ext cx="3090352" cy="3631033"/>
              <a:chOff x="0" y="0"/>
              <a:chExt cx="610440" cy="717241"/>
            </a:xfrm>
          </p:grpSpPr>
          <p:sp>
            <p:nvSpPr>
              <p:cNvPr id="41" name="Freeform 8">
                <a:extLst>
                  <a:ext uri="{FF2B5EF4-FFF2-40B4-BE49-F238E27FC236}">
                    <a16:creationId xmlns:a16="http://schemas.microsoft.com/office/drawing/2014/main" id="{F7B94D89-4DBC-B762-AE48-25F5FEAF37E3}"/>
                  </a:ext>
                </a:extLst>
              </p:cNvPr>
              <p:cNvSpPr/>
              <p:nvPr/>
            </p:nvSpPr>
            <p:spPr>
              <a:xfrm>
                <a:off x="0" y="0"/>
                <a:ext cx="610440" cy="717241"/>
              </a:xfrm>
              <a:custGeom>
                <a:avLst/>
                <a:gdLst/>
                <a:ahLst/>
                <a:cxnLst/>
                <a:rect l="l" t="t" r="r" b="b"/>
                <a:pathLst>
                  <a:path w="610440" h="717241">
                    <a:moveTo>
                      <a:pt x="170353" y="0"/>
                    </a:moveTo>
                    <a:lnTo>
                      <a:pt x="440087" y="0"/>
                    </a:lnTo>
                    <a:cubicBezTo>
                      <a:pt x="534170" y="0"/>
                      <a:pt x="610440" y="76270"/>
                      <a:pt x="610440" y="170353"/>
                    </a:cubicBezTo>
                    <a:lnTo>
                      <a:pt x="610440" y="546888"/>
                    </a:lnTo>
                    <a:cubicBezTo>
                      <a:pt x="610440" y="640971"/>
                      <a:pt x="534170" y="717241"/>
                      <a:pt x="440087" y="717241"/>
                    </a:cubicBezTo>
                    <a:lnTo>
                      <a:pt x="170353" y="717241"/>
                    </a:lnTo>
                    <a:cubicBezTo>
                      <a:pt x="76270" y="717241"/>
                      <a:pt x="0" y="640971"/>
                      <a:pt x="0" y="546888"/>
                    </a:cubicBezTo>
                    <a:lnTo>
                      <a:pt x="0" y="170353"/>
                    </a:lnTo>
                    <a:cubicBezTo>
                      <a:pt x="0" y="76270"/>
                      <a:pt x="76270" y="0"/>
                      <a:pt x="170353" y="0"/>
                    </a:cubicBezTo>
                    <a:close/>
                  </a:path>
                </a:pathLst>
              </a:custGeom>
              <a:solidFill>
                <a:srgbClr val="F8F9F9"/>
              </a:solidFill>
            </p:spPr>
            <p:txBody>
              <a:bodyPr/>
              <a:lstStyle/>
              <a:p>
                <a:endParaRPr lang="ar-SA" dirty="0"/>
              </a:p>
            </p:txBody>
          </p:sp>
          <p:sp>
            <p:nvSpPr>
              <p:cNvPr id="42" name="TextBox 9">
                <a:extLst>
                  <a:ext uri="{FF2B5EF4-FFF2-40B4-BE49-F238E27FC236}">
                    <a16:creationId xmlns:a16="http://schemas.microsoft.com/office/drawing/2014/main" id="{BCB8CE4C-902C-2B30-CBAE-D1CC32346C25}"/>
                  </a:ext>
                </a:extLst>
              </p:cNvPr>
              <p:cNvSpPr txBox="1"/>
              <p:nvPr/>
            </p:nvSpPr>
            <p:spPr>
              <a:xfrm>
                <a:off x="0" y="-9525"/>
                <a:ext cx="610440" cy="726766"/>
              </a:xfrm>
              <a:prstGeom prst="rect">
                <a:avLst/>
              </a:prstGeom>
            </p:spPr>
            <p:txBody>
              <a:bodyPr lIns="50800" tIns="50800" rIns="50800" bIns="50800" rtlCol="0" anchor="ctr"/>
              <a:lstStyle/>
              <a:p>
                <a:pPr algn="ctr">
                  <a:lnSpc>
                    <a:spcPts val="2089"/>
                  </a:lnSpc>
                </a:pPr>
                <a:endParaRPr dirty="0"/>
              </a:p>
            </p:txBody>
          </p:sp>
        </p:grpSp>
        <p:sp>
          <p:nvSpPr>
            <p:cNvPr id="40" name="Freeform 10">
              <a:extLst>
                <a:ext uri="{FF2B5EF4-FFF2-40B4-BE49-F238E27FC236}">
                  <a16:creationId xmlns:a16="http://schemas.microsoft.com/office/drawing/2014/main" id="{C9F59686-1339-AFB1-BABD-6616FBD9BAA9}"/>
                </a:ext>
              </a:extLst>
            </p:cNvPr>
            <p:cNvSpPr/>
            <p:nvPr/>
          </p:nvSpPr>
          <p:spPr>
            <a:xfrm>
              <a:off x="195637" y="971555"/>
              <a:ext cx="2818515" cy="2825274"/>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9"/>
              <a:stretch>
                <a:fillRect/>
              </a:stretch>
            </a:blipFill>
          </p:spPr>
          <p:txBody>
            <a:bodyPr/>
            <a:lstStyle/>
            <a:p>
              <a:pPr marL="0" algn="r" defTabSz="914400" rtl="1" eaLnBrk="1" latinLnBrk="0" hangingPunct="1"/>
              <a:endParaRPr lang="ar-SA" dirty="0"/>
            </a:p>
          </p:txBody>
        </p:sp>
      </p:grpSp>
    </p:spTree>
    <p:extLst>
      <p:ext uri="{BB962C8B-B14F-4D97-AF65-F5344CB8AC3E}">
        <p14:creationId xmlns:p14="http://schemas.microsoft.com/office/powerpoint/2010/main" val="346534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9B66"/>
        </a:solidFill>
        <a:effectLst/>
      </p:bgPr>
    </p:bg>
    <p:spTree>
      <p:nvGrpSpPr>
        <p:cNvPr id="1" name=""/>
        <p:cNvGrpSpPr/>
        <p:nvPr/>
      </p:nvGrpSpPr>
      <p:grpSpPr>
        <a:xfrm>
          <a:off x="0" y="0"/>
          <a:ext cx="0" cy="0"/>
          <a:chOff x="0" y="0"/>
          <a:chExt cx="0" cy="0"/>
        </a:xfrm>
      </p:grpSpPr>
      <p:sp>
        <p:nvSpPr>
          <p:cNvPr id="2" name="TextBox 2"/>
          <p:cNvSpPr txBox="1"/>
          <p:nvPr/>
        </p:nvSpPr>
        <p:spPr>
          <a:xfrm>
            <a:off x="3048000" y="2486528"/>
            <a:ext cx="10644597" cy="4100866"/>
          </a:xfrm>
          <a:prstGeom prst="rect">
            <a:avLst/>
          </a:prstGeom>
        </p:spPr>
        <p:txBody>
          <a:bodyPr lIns="0" tIns="0" rIns="0" bIns="0" rtlCol="0" anchor="t">
            <a:spAutoFit/>
          </a:bodyPr>
          <a:lstStyle/>
          <a:p>
            <a:pPr marL="963148" lvl="1" indent="-571500">
              <a:lnSpc>
                <a:spcPct val="150000"/>
              </a:lnSpc>
              <a:buFont typeface="Arial" panose="020B0604020202020204" pitchFamily="34" charset="0"/>
              <a:buChar char="•"/>
            </a:pPr>
            <a:r>
              <a:rPr lang="en-US" sz="3628" spc="-108" dirty="0">
                <a:solidFill>
                  <a:srgbClr val="FFFFFF"/>
                </a:solidFill>
              </a:rPr>
              <a:t>Concept&amp; Goals</a:t>
            </a:r>
            <a:r>
              <a:rPr lang="ar-SA" sz="3628" spc="-108" dirty="0">
                <a:solidFill>
                  <a:srgbClr val="FFFFFF"/>
                </a:solidFill>
              </a:rPr>
              <a:t> </a:t>
            </a:r>
            <a:endParaRPr lang="en-US" sz="3628" spc="-108" dirty="0">
              <a:solidFill>
                <a:srgbClr val="FFFFFF"/>
              </a:solidFill>
            </a:endParaRPr>
          </a:p>
          <a:p>
            <a:pPr marL="783296" lvl="1" indent="-391648">
              <a:lnSpc>
                <a:spcPct val="150000"/>
              </a:lnSpc>
              <a:buFont typeface="Arial"/>
              <a:buChar char="•"/>
            </a:pPr>
            <a:r>
              <a:rPr lang="en-US" sz="3628" spc="-108" dirty="0">
                <a:solidFill>
                  <a:srgbClr val="FFFFFF"/>
                </a:solidFill>
              </a:rPr>
              <a:t>Digital Hotel Components</a:t>
            </a:r>
          </a:p>
          <a:p>
            <a:pPr marL="783296" lvl="1" indent="-391648">
              <a:lnSpc>
                <a:spcPct val="150000"/>
              </a:lnSpc>
              <a:buFont typeface="Arial"/>
              <a:buChar char="•"/>
            </a:pPr>
            <a:r>
              <a:rPr lang="en-US" sz="3628" spc="-108" dirty="0">
                <a:solidFill>
                  <a:srgbClr val="FFFFFF"/>
                </a:solidFill>
              </a:rPr>
              <a:t>Digital Hotel Features</a:t>
            </a:r>
          </a:p>
          <a:p>
            <a:pPr marL="783296" lvl="1" indent="-391648">
              <a:lnSpc>
                <a:spcPct val="150000"/>
              </a:lnSpc>
              <a:buFont typeface="Arial"/>
              <a:buChar char="•"/>
            </a:pPr>
            <a:r>
              <a:rPr lang="en-US" sz="3628" spc="-108" dirty="0">
                <a:solidFill>
                  <a:srgbClr val="FFFFFF"/>
                </a:solidFill>
              </a:rPr>
              <a:t>Digital Hotel System Operating</a:t>
            </a:r>
            <a:endParaRPr lang="ar-SA" sz="3628" spc="-108" dirty="0">
              <a:solidFill>
                <a:srgbClr val="FFFFFF"/>
              </a:solidFill>
            </a:endParaRPr>
          </a:p>
          <a:p>
            <a:pPr marL="783296" lvl="1" indent="-391648">
              <a:lnSpc>
                <a:spcPct val="150000"/>
              </a:lnSpc>
              <a:buFont typeface="Arial"/>
              <a:buChar char="•"/>
            </a:pPr>
            <a:r>
              <a:rPr lang="en-US" sz="3628" spc="-108" dirty="0">
                <a:solidFill>
                  <a:srgbClr val="FFFFFF"/>
                </a:solidFill>
              </a:rPr>
              <a:t>Digital Hotel Life Map</a:t>
            </a:r>
          </a:p>
        </p:txBody>
      </p:sp>
      <p:sp>
        <p:nvSpPr>
          <p:cNvPr id="3" name="TextBox 3"/>
          <p:cNvSpPr txBox="1"/>
          <p:nvPr/>
        </p:nvSpPr>
        <p:spPr>
          <a:xfrm>
            <a:off x="7065334" y="1373772"/>
            <a:ext cx="4157332" cy="740011"/>
          </a:xfrm>
          <a:prstGeom prst="rect">
            <a:avLst/>
          </a:prstGeom>
        </p:spPr>
        <p:txBody>
          <a:bodyPr lIns="0" tIns="0" rIns="0" bIns="0" rtlCol="0" anchor="t">
            <a:spAutoFit/>
          </a:bodyPr>
          <a:lstStyle/>
          <a:p>
            <a:pPr marL="0" lvl="0" indent="0" algn="ctr">
              <a:lnSpc>
                <a:spcPts val="6063"/>
              </a:lnSpc>
            </a:pPr>
            <a:r>
              <a:rPr lang="en-US" sz="4664" b="1" spc="-139" dirty="0">
                <a:solidFill>
                  <a:srgbClr val="FFFFFF"/>
                </a:solidFill>
              </a:rPr>
              <a:t>content</a:t>
            </a:r>
          </a:p>
        </p:txBody>
      </p:sp>
      <p:sp>
        <p:nvSpPr>
          <p:cNvPr id="4" name="TextBox 4"/>
          <p:cNvSpPr txBox="1"/>
          <p:nvPr/>
        </p:nvSpPr>
        <p:spPr>
          <a:xfrm>
            <a:off x="12877800" y="2642834"/>
            <a:ext cx="4502830" cy="4100866"/>
          </a:xfrm>
          <a:prstGeom prst="rect">
            <a:avLst/>
          </a:prstGeom>
        </p:spPr>
        <p:txBody>
          <a:bodyPr lIns="0" tIns="0" rIns="0" bIns="0" rtlCol="0" anchor="t">
            <a:spAutoFit/>
          </a:bodyPr>
          <a:lstStyle/>
          <a:p>
            <a:pPr>
              <a:lnSpc>
                <a:spcPct val="150000"/>
              </a:lnSpc>
            </a:pPr>
            <a:r>
              <a:rPr lang="en-US" sz="3628" spc="-108" dirty="0">
                <a:solidFill>
                  <a:srgbClr val="FFFFFF"/>
                </a:solidFill>
                <a:latin typeface="29LT Zarid Slab ExtraLight Bold"/>
              </a:rPr>
              <a:t>01</a:t>
            </a:r>
          </a:p>
          <a:p>
            <a:pPr>
              <a:lnSpc>
                <a:spcPct val="150000"/>
              </a:lnSpc>
            </a:pPr>
            <a:r>
              <a:rPr lang="en-US" sz="3628" spc="-108" dirty="0">
                <a:solidFill>
                  <a:srgbClr val="FFFFFF"/>
                </a:solidFill>
                <a:latin typeface="29LT Zarid Slab ExtraLight Bold"/>
              </a:rPr>
              <a:t>02</a:t>
            </a:r>
          </a:p>
          <a:p>
            <a:pPr>
              <a:lnSpc>
                <a:spcPct val="150000"/>
              </a:lnSpc>
            </a:pPr>
            <a:r>
              <a:rPr lang="en-US" sz="3628" spc="-108" dirty="0">
                <a:solidFill>
                  <a:srgbClr val="FFFFFF"/>
                </a:solidFill>
                <a:latin typeface="29LT Zarid Slab ExtraLight Bold"/>
              </a:rPr>
              <a:t>03</a:t>
            </a:r>
          </a:p>
          <a:p>
            <a:pPr>
              <a:lnSpc>
                <a:spcPct val="150000"/>
              </a:lnSpc>
            </a:pPr>
            <a:r>
              <a:rPr lang="en-US" sz="3628" spc="-108" dirty="0">
                <a:solidFill>
                  <a:srgbClr val="FFFFFF"/>
                </a:solidFill>
                <a:latin typeface="29LT Zarid Slab ExtraLight Bold"/>
              </a:rPr>
              <a:t>04</a:t>
            </a:r>
          </a:p>
          <a:p>
            <a:pPr>
              <a:lnSpc>
                <a:spcPct val="150000"/>
              </a:lnSpc>
            </a:pPr>
            <a:r>
              <a:rPr lang="en-US" sz="3628" spc="-108" dirty="0">
                <a:solidFill>
                  <a:srgbClr val="FFFFFF"/>
                </a:solidFill>
                <a:latin typeface="29LT Zarid Slab ExtraLight Bold"/>
              </a:rPr>
              <a:t>05</a:t>
            </a:r>
          </a:p>
        </p:txBody>
      </p:sp>
      <p:sp>
        <p:nvSpPr>
          <p:cNvPr id="5" name="Freeform 5"/>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2">
              <a:extLst>
                <a:ext uri="{96DAC541-7B7A-43D3-8B79-37D633B846F1}">
                  <asvg:svgBlip xmlns:asvg="http://schemas.microsoft.com/office/drawing/2016/SVG/main" r:embed="rId3"/>
                </a:ext>
              </a:extLst>
            </a:blip>
            <a:stretch>
              <a:fillRect t="-3249632"/>
            </a:stretch>
          </a:blipFill>
        </p:spPr>
        <p:txBody>
          <a:bodyPr/>
          <a:lstStyle/>
          <a:p>
            <a:endParaRPr lang="ar-S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36669" y="6241798"/>
            <a:ext cx="7214497" cy="7214497"/>
            <a:chOff x="0" y="0"/>
            <a:chExt cx="9619329" cy="9619329"/>
          </a:xfrm>
        </p:grpSpPr>
      </p:grpSp>
      <p:grpSp>
        <p:nvGrpSpPr>
          <p:cNvPr id="23" name="مجموعة 22">
            <a:extLst>
              <a:ext uri="{FF2B5EF4-FFF2-40B4-BE49-F238E27FC236}">
                <a16:creationId xmlns:a16="http://schemas.microsoft.com/office/drawing/2014/main" id="{6B143DE2-2B8B-A60B-9294-BFF96881B58D}"/>
              </a:ext>
            </a:extLst>
          </p:cNvPr>
          <p:cNvGrpSpPr/>
          <p:nvPr/>
        </p:nvGrpSpPr>
        <p:grpSpPr>
          <a:xfrm>
            <a:off x="0" y="0"/>
            <a:ext cx="18288000" cy="10334625"/>
            <a:chOff x="0" y="0"/>
            <a:chExt cx="18288000" cy="10334625"/>
          </a:xfrm>
        </p:grpSpPr>
        <p:pic>
          <p:nvPicPr>
            <p:cNvPr id="4" name="صورة 3">
              <a:extLst>
                <a:ext uri="{FF2B5EF4-FFF2-40B4-BE49-F238E27FC236}">
                  <a16:creationId xmlns:a16="http://schemas.microsoft.com/office/drawing/2014/main" id="{0A6D331E-BE1F-0C50-4E2E-1B3D49C3DE5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16" name="Freeform 5">
              <a:extLst>
                <a:ext uri="{FF2B5EF4-FFF2-40B4-BE49-F238E27FC236}">
                  <a16:creationId xmlns:a16="http://schemas.microsoft.com/office/drawing/2014/main" id="{E468A81F-E56B-9433-FCAE-D9E71CAC43D7}"/>
                </a:ext>
              </a:extLst>
            </p:cNvPr>
            <p:cNvSpPr/>
            <p:nvPr/>
          </p:nvSpPr>
          <p:spPr>
            <a:xfrm rot="-10800000">
              <a:off x="0" y="9788655"/>
              <a:ext cx="18288000" cy="545970"/>
            </a:xfrm>
            <a:custGeom>
              <a:avLst/>
              <a:gdLst/>
              <a:ahLst/>
              <a:cxnLst/>
              <a:rect l="l" t="t" r="r" b="b"/>
              <a:pathLst>
                <a:path w="18288000" h="545970">
                  <a:moveTo>
                    <a:pt x="0" y="0"/>
                  </a:moveTo>
                  <a:lnTo>
                    <a:pt x="18288000" y="0"/>
                  </a:lnTo>
                  <a:lnTo>
                    <a:pt x="18288000" y="545970"/>
                  </a:lnTo>
                  <a:lnTo>
                    <a:pt x="0" y="545970"/>
                  </a:lnTo>
                  <a:lnTo>
                    <a:pt x="0" y="0"/>
                  </a:lnTo>
                  <a:close/>
                </a:path>
              </a:pathLst>
            </a:custGeom>
            <a:blipFill>
              <a:blip r:embed="rId3">
                <a:extLst>
                  <a:ext uri="{96DAC541-7B7A-43D3-8B79-37D633B846F1}">
                    <asvg:svgBlip xmlns:asvg="http://schemas.microsoft.com/office/drawing/2016/SVG/main" r:embed="rId4"/>
                  </a:ext>
                </a:extLst>
              </a:blip>
              <a:stretch>
                <a:fillRect t="-3249632"/>
              </a:stretch>
            </a:blipFill>
          </p:spPr>
          <p:txBody>
            <a:bodyPr/>
            <a:lstStyle/>
            <a:p>
              <a:pPr marL="0" algn="r" defTabSz="914400" rtl="1" eaLnBrk="1" latinLnBrk="0" hangingPunct="1"/>
              <a:endParaRPr lang="ar-SA" dirty="0"/>
            </a:p>
          </p:txBody>
        </p:sp>
      </p:grpSp>
      <p:pic>
        <p:nvPicPr>
          <p:cNvPr id="5" name="Picture 3">
            <a:extLst>
              <a:ext uri="{FF2B5EF4-FFF2-40B4-BE49-F238E27FC236}">
                <a16:creationId xmlns:a16="http://schemas.microsoft.com/office/drawing/2014/main" id="{8EFB66AB-B091-9C48-B216-78464E375AF7}"/>
              </a:ext>
            </a:extLst>
          </p:cNvPr>
          <p:cNvPicPr>
            <a:picLocks noChangeAspect="1"/>
          </p:cNvPicPr>
          <p:nvPr/>
        </p:nvPicPr>
        <p:blipFill>
          <a:blip r:embed="rId5"/>
          <a:srcRect t="29030" r="28336"/>
          <a:stretch>
            <a:fillRect/>
          </a:stretch>
        </p:blipFill>
        <p:spPr>
          <a:xfrm>
            <a:off x="990600" y="2369884"/>
            <a:ext cx="5568699" cy="1436225"/>
          </a:xfrm>
          <a:prstGeom prst="rect">
            <a:avLst/>
          </a:prstGeom>
        </p:spPr>
      </p:pic>
      <p:sp>
        <p:nvSpPr>
          <p:cNvPr id="6" name="TextBox 10">
            <a:extLst>
              <a:ext uri="{FF2B5EF4-FFF2-40B4-BE49-F238E27FC236}">
                <a16:creationId xmlns:a16="http://schemas.microsoft.com/office/drawing/2014/main" id="{D1B6430A-9A93-FE67-6B3A-238B8B054989}"/>
              </a:ext>
            </a:extLst>
          </p:cNvPr>
          <p:cNvSpPr txBox="1"/>
          <p:nvPr/>
        </p:nvSpPr>
        <p:spPr>
          <a:xfrm>
            <a:off x="612649" y="2595183"/>
            <a:ext cx="6324600" cy="551433"/>
          </a:xfrm>
          <a:prstGeom prst="rect">
            <a:avLst/>
          </a:prstGeom>
        </p:spPr>
        <p:txBody>
          <a:bodyPr wrap="square" lIns="0" tIns="0" rIns="0" bIns="0" rtlCol="0" anchor="t">
            <a:spAutoFit/>
          </a:bodyPr>
          <a:lstStyle/>
          <a:p>
            <a:pPr algn="ctr">
              <a:lnSpc>
                <a:spcPts val="4286"/>
              </a:lnSpc>
            </a:pPr>
            <a:r>
              <a:rPr lang="en-US" sz="3897" b="1" spc="-77" dirty="0">
                <a:solidFill>
                  <a:srgbClr val="C69A66"/>
                </a:solidFill>
              </a:rPr>
              <a:t>Digital governance strategy </a:t>
            </a:r>
          </a:p>
        </p:txBody>
      </p:sp>
      <p:pic>
        <p:nvPicPr>
          <p:cNvPr id="8" name="صورة 7" descr="صورة تحتوي على الخط, نص, لقطة شاشة, الرسومات&#10;&#10;تم إنشاء الوصف تلقائياً">
            <a:extLst>
              <a:ext uri="{FF2B5EF4-FFF2-40B4-BE49-F238E27FC236}">
                <a16:creationId xmlns:a16="http://schemas.microsoft.com/office/drawing/2014/main" id="{65A45D60-6CF2-45CC-8C71-BE52942A4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34270" y="587237"/>
            <a:ext cx="2763130" cy="822463"/>
          </a:xfrm>
          <a:prstGeom prst="rect">
            <a:avLst/>
          </a:prstGeom>
        </p:spPr>
      </p:pic>
      <p:pic>
        <p:nvPicPr>
          <p:cNvPr id="9" name="صورة 8" descr="صورة تحتوي على نص, الخط, الرسومات, لقطة شاشة&#10;&#10;تم إنشاء الوصف تلقائياً">
            <a:extLst>
              <a:ext uri="{FF2B5EF4-FFF2-40B4-BE49-F238E27FC236}">
                <a16:creationId xmlns:a16="http://schemas.microsoft.com/office/drawing/2014/main" id="{4E81A191-6ADC-59D7-65AC-3F327E073F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99878" y="549957"/>
            <a:ext cx="1224132" cy="822463"/>
          </a:xfrm>
          <a:prstGeom prst="rect">
            <a:avLst/>
          </a:prstGeom>
        </p:spPr>
      </p:pic>
      <p:sp>
        <p:nvSpPr>
          <p:cNvPr id="21" name="TextBox 2">
            <a:extLst>
              <a:ext uri="{FF2B5EF4-FFF2-40B4-BE49-F238E27FC236}">
                <a16:creationId xmlns:a16="http://schemas.microsoft.com/office/drawing/2014/main" id="{44B92B9F-5833-408D-2F66-928D5B2117AF}"/>
              </a:ext>
            </a:extLst>
          </p:cNvPr>
          <p:cNvSpPr txBox="1"/>
          <p:nvPr/>
        </p:nvSpPr>
        <p:spPr>
          <a:xfrm>
            <a:off x="835645" y="3806108"/>
            <a:ext cx="16461755" cy="7638501"/>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US" sz="3200" b="1" spc="-78" dirty="0">
                <a:solidFill>
                  <a:srgbClr val="202E39"/>
                </a:solidFill>
              </a:rPr>
              <a:t>Satisfied civilians, locals and visitors: </a:t>
            </a:r>
            <a:r>
              <a:rPr lang="en-US" sz="3200" spc="-78" dirty="0">
                <a:solidFill>
                  <a:srgbClr val="202E39"/>
                </a:solidFill>
              </a:rPr>
              <a:t>achieves an immense local satisfaction and an excellent quality of life following the steps of the governmental digital services </a:t>
            </a:r>
            <a:endParaRPr lang="ar-SA" sz="2800" spc="-78" dirty="0">
              <a:solidFill>
                <a:srgbClr val="202E39"/>
              </a:solidFill>
            </a:endParaRPr>
          </a:p>
          <a:p>
            <a:pPr marL="571500" indent="-571500">
              <a:lnSpc>
                <a:spcPts val="7059"/>
              </a:lnSpc>
              <a:buFont typeface="Arial" panose="020B0604020202020204" pitchFamily="34" charset="0"/>
              <a:buChar char="•"/>
            </a:pPr>
            <a:r>
              <a:rPr lang="ar-SA" sz="3200" b="1" spc="-78" dirty="0">
                <a:solidFill>
                  <a:srgbClr val="202E39"/>
                </a:solidFill>
              </a:rPr>
              <a:t> </a:t>
            </a:r>
            <a:r>
              <a:rPr lang="en-US" sz="3200" b="1" spc="-78" dirty="0">
                <a:solidFill>
                  <a:srgbClr val="202E39"/>
                </a:solidFill>
              </a:rPr>
              <a:t>competitive businesses:  </a:t>
            </a:r>
            <a:r>
              <a:rPr lang="en-US" sz="3200" spc="-78" dirty="0">
                <a:solidFill>
                  <a:srgbClr val="202E39"/>
                </a:solidFill>
              </a:rPr>
              <a:t>business performance enhancement primarily through the employment of a digital system</a:t>
            </a:r>
            <a:endParaRPr lang="ar-SA" sz="3200" spc="-78" dirty="0">
              <a:solidFill>
                <a:srgbClr val="202E39"/>
              </a:solidFill>
            </a:endParaRPr>
          </a:p>
          <a:p>
            <a:pPr marL="571500" indent="-571500">
              <a:lnSpc>
                <a:spcPts val="7059"/>
              </a:lnSpc>
              <a:buFont typeface="Arial" panose="020B0604020202020204" pitchFamily="34" charset="0"/>
              <a:buChar char="•"/>
            </a:pPr>
            <a:r>
              <a:rPr lang="en-US" sz="3200" b="1" spc="-78" dirty="0">
                <a:solidFill>
                  <a:srgbClr val="202E39"/>
                </a:solidFill>
              </a:rPr>
              <a:t>Digital transition: </a:t>
            </a:r>
            <a:r>
              <a:rPr lang="en-US" sz="3200" spc="-78" dirty="0">
                <a:solidFill>
                  <a:srgbClr val="202E39"/>
                </a:solidFill>
              </a:rPr>
              <a:t>achieving governance transition through integrating technologies in operation and decision-making</a:t>
            </a:r>
            <a:endParaRPr lang="ar-SA" sz="3200" spc="-78" dirty="0">
              <a:solidFill>
                <a:srgbClr val="202E39"/>
              </a:solidFill>
            </a:endParaRPr>
          </a:p>
          <a:p>
            <a:pPr marL="457200" indent="-457200">
              <a:lnSpc>
                <a:spcPct val="150000"/>
              </a:lnSpc>
              <a:buFont typeface="Arial" panose="020B0604020202020204" pitchFamily="34" charset="0"/>
              <a:buChar char="•"/>
            </a:pPr>
            <a:r>
              <a:rPr lang="en-US" sz="3200" b="1" spc="-78" dirty="0">
                <a:solidFill>
                  <a:srgbClr val="202E39"/>
                </a:solidFill>
              </a:rPr>
              <a:t>Green governance: </a:t>
            </a:r>
            <a:r>
              <a:rPr lang="en-US" sz="3200" spc="-78" dirty="0">
                <a:solidFill>
                  <a:srgbClr val="202E39"/>
                </a:solidFill>
              </a:rPr>
              <a:t>reduces carbon dioxide emissions in every step of the general digital services </a:t>
            </a:r>
          </a:p>
          <a:p>
            <a:pPr>
              <a:lnSpc>
                <a:spcPts val="7059"/>
              </a:lnSpc>
            </a:pPr>
            <a:endParaRPr lang="ar-SA" sz="2800" spc="-78" dirty="0">
              <a:solidFill>
                <a:srgbClr val="202E39"/>
              </a:solidFill>
            </a:endParaRPr>
          </a:p>
          <a:p>
            <a:pPr>
              <a:lnSpc>
                <a:spcPts val="7059"/>
              </a:lnSpc>
            </a:pPr>
            <a:endParaRPr lang="en-US" sz="2800" spc="-78" dirty="0">
              <a:solidFill>
                <a:srgbClr val="202E39"/>
              </a:solidFill>
            </a:endParaRPr>
          </a:p>
        </p:txBody>
      </p:sp>
      <p:sp>
        <p:nvSpPr>
          <p:cNvPr id="26" name="Freeform 10">
            <a:extLst>
              <a:ext uri="{FF2B5EF4-FFF2-40B4-BE49-F238E27FC236}">
                <a16:creationId xmlns:a16="http://schemas.microsoft.com/office/drawing/2014/main" id="{2CCC1EF5-A82A-401B-5EC2-40AC0113176D}"/>
              </a:ext>
            </a:extLst>
          </p:cNvPr>
          <p:cNvSpPr/>
          <p:nvPr/>
        </p:nvSpPr>
        <p:spPr>
          <a:xfrm>
            <a:off x="838200" y="190500"/>
            <a:ext cx="1521449" cy="1745192"/>
          </a:xfrm>
          <a:custGeom>
            <a:avLst/>
            <a:gdLst/>
            <a:ahLst/>
            <a:cxnLst/>
            <a:rect l="l" t="t" r="r" b="b"/>
            <a:pathLst>
              <a:path w="2818515" h="2825274">
                <a:moveTo>
                  <a:pt x="0" y="0"/>
                </a:moveTo>
                <a:lnTo>
                  <a:pt x="2818515" y="0"/>
                </a:lnTo>
                <a:lnTo>
                  <a:pt x="2818515" y="2825274"/>
                </a:lnTo>
                <a:lnTo>
                  <a:pt x="0" y="2825274"/>
                </a:lnTo>
                <a:lnTo>
                  <a:pt x="0" y="0"/>
                </a:lnTo>
                <a:close/>
              </a:path>
            </a:pathLst>
          </a:custGeom>
          <a:blipFill>
            <a:blip r:embed="rId8"/>
            <a:stretch>
              <a:fillRect/>
            </a:stretch>
          </a:blipFill>
        </p:spPr>
        <p:txBody>
          <a:bodyPr/>
          <a:lstStyle/>
          <a:p>
            <a:pPr marL="0" algn="r" defTabSz="914400" rtl="1" eaLnBrk="1" latinLnBrk="0" hangingPunct="1"/>
            <a:endParaRPr lang="ar-SA" dirty="0"/>
          </a:p>
        </p:txBody>
      </p:sp>
      <p:sp>
        <p:nvSpPr>
          <p:cNvPr id="13" name="TextBox 10">
            <a:extLst>
              <a:ext uri="{FF2B5EF4-FFF2-40B4-BE49-F238E27FC236}">
                <a16:creationId xmlns:a16="http://schemas.microsoft.com/office/drawing/2014/main" id="{4116CD32-2005-453E-8206-4110A63296A6}"/>
              </a:ext>
            </a:extLst>
          </p:cNvPr>
          <p:cNvSpPr txBox="1"/>
          <p:nvPr/>
        </p:nvSpPr>
        <p:spPr>
          <a:xfrm>
            <a:off x="884932" y="3117889"/>
            <a:ext cx="5164335" cy="505908"/>
          </a:xfrm>
          <a:prstGeom prst="rect">
            <a:avLst/>
          </a:prstGeom>
        </p:spPr>
        <p:txBody>
          <a:bodyPr lIns="0" tIns="0" rIns="0" bIns="0" rtlCol="0" anchor="t">
            <a:spAutoFit/>
          </a:bodyPr>
          <a:lstStyle/>
          <a:p>
            <a:pPr algn="ctr" rtl="1">
              <a:lnSpc>
                <a:spcPts val="4286"/>
              </a:lnSpc>
            </a:pPr>
            <a:r>
              <a:rPr lang="en-US" sz="2400" spc="-77" dirty="0"/>
              <a:t>For the period 2023 to 2030</a:t>
            </a:r>
          </a:p>
        </p:txBody>
      </p:sp>
    </p:spTree>
    <p:extLst>
      <p:ext uri="{BB962C8B-B14F-4D97-AF65-F5344CB8AC3E}">
        <p14:creationId xmlns:p14="http://schemas.microsoft.com/office/powerpoint/2010/main" val="4186515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6242</TotalTime>
  <Words>1223</Words>
  <Application>Microsoft Office PowerPoint</Application>
  <PresentationFormat>مخصص</PresentationFormat>
  <Paragraphs>144</Paragraphs>
  <Slides>39</Slides>
  <Notes>0</Notes>
  <HiddenSlides>0</HiddenSlides>
  <MMClips>8</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39</vt:i4>
      </vt:variant>
    </vt:vector>
  </HeadingPairs>
  <TitlesOfParts>
    <vt:vector size="47" baseType="lpstr">
      <vt:lpstr>Times New Roman</vt:lpstr>
      <vt:lpstr>Calibri</vt:lpstr>
      <vt:lpstr>Arial</vt:lpstr>
      <vt:lpstr>29LT Zarid Slab SemiBold</vt:lpstr>
      <vt:lpstr>Cairo</vt:lpstr>
      <vt:lpstr>29LT Zarid Slab ExtraLight Bold</vt:lpstr>
      <vt:lpstr>Roboto Bold</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نسخة من Digital hotel</dc:title>
  <dc:creator>Nouf</dc:creator>
  <cp:lastModifiedBy>Raghad Alwafi</cp:lastModifiedBy>
  <cp:revision>76</cp:revision>
  <dcterms:created xsi:type="dcterms:W3CDTF">2006-08-16T00:00:00Z</dcterms:created>
  <dcterms:modified xsi:type="dcterms:W3CDTF">2023-11-21T13:42:55Z</dcterms:modified>
  <dc:identifier>DAFxUd5nB0U</dc:identifier>
</cp:coreProperties>
</file>